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2" autoAdjust="0"/>
  </p:normalViewPr>
  <p:slideViewPr>
    <p:cSldViewPr>
      <p:cViewPr>
        <p:scale>
          <a:sx n="100" d="100"/>
          <a:sy n="100" d="100"/>
        </p:scale>
        <p:origin x="-29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A0F5-8CBC-4916-BE90-D9BFA4AA57D0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3D0B0-41E6-4827-A988-388B2A6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6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effectLst/>
              </a:rPr>
              <a:t>Πρόωρη εκδόσεις του </a:t>
            </a:r>
            <a:r>
              <a:rPr lang="el-GR" dirty="0" err="1" smtClean="0">
                <a:effectLst/>
              </a:rPr>
              <a:t>PhoneGap</a:t>
            </a:r>
            <a:r>
              <a:rPr lang="el-GR" dirty="0" smtClean="0">
                <a:effectLst/>
              </a:rPr>
              <a:t> απαιτείται ένα πρόσωπο που κάνει </a:t>
            </a:r>
            <a:r>
              <a:rPr lang="el-GR" dirty="0" err="1" smtClean="0">
                <a:effectLst/>
              </a:rPr>
              <a:t>iOS</a:t>
            </a:r>
            <a:r>
              <a:rPr lang="el-GR" dirty="0" smtClean="0">
                <a:effectLst/>
              </a:rPr>
              <a:t> </a:t>
            </a:r>
            <a:r>
              <a:rPr lang="el-GR" dirty="0" err="1" smtClean="0">
                <a:effectLst/>
              </a:rPr>
              <a:t>apps</a:t>
            </a:r>
            <a:r>
              <a:rPr lang="el-GR" dirty="0" smtClean="0">
                <a:effectLst/>
              </a:rPr>
              <a:t> για να έχουν ένα υπολογιστή της </a:t>
            </a:r>
            <a:r>
              <a:rPr lang="el-GR" dirty="0" err="1" smtClean="0">
                <a:effectLst/>
              </a:rPr>
              <a:t>Apple</a:t>
            </a:r>
            <a:r>
              <a:rPr lang="el-GR" dirty="0" smtClean="0">
                <a:effectLst/>
              </a:rPr>
              <a:t>, και ένα πρόσωπο που κάνει τα Windows </a:t>
            </a:r>
            <a:r>
              <a:rPr lang="el-GR" dirty="0" err="1" smtClean="0">
                <a:effectLst/>
              </a:rPr>
              <a:t>Mobile</a:t>
            </a:r>
            <a:r>
              <a:rPr lang="el-GR" dirty="0" smtClean="0">
                <a:effectLst/>
              </a:rPr>
              <a:t> </a:t>
            </a:r>
            <a:r>
              <a:rPr lang="el-GR" dirty="0" err="1" smtClean="0">
                <a:effectLst/>
              </a:rPr>
              <a:t>apps</a:t>
            </a:r>
            <a:r>
              <a:rPr lang="el-GR" dirty="0" smtClean="0">
                <a:effectLst/>
              </a:rPr>
              <a:t> για να έχουν έναν υπολογιστή που τρέχει Windows. Μετά το Σεπτέμβριο του 2012, η </a:t>
            </a:r>
            <a:r>
              <a:rPr lang="el-GR" dirty="0" err="1" smtClean="0">
                <a:effectLst/>
              </a:rPr>
              <a:t>​​"PhoneGap</a:t>
            </a:r>
            <a:r>
              <a:rPr lang="el-GR" dirty="0" smtClean="0">
                <a:effectLst/>
              </a:rPr>
              <a:t> </a:t>
            </a:r>
            <a:r>
              <a:rPr lang="el-GR" dirty="0" err="1" smtClean="0">
                <a:effectLst/>
              </a:rPr>
              <a:t>Build</a:t>
            </a:r>
            <a:r>
              <a:rPr lang="el-GR" dirty="0" smtClean="0">
                <a:effectLst/>
              </a:rPr>
              <a:t>" υπηρεσία επιτρέπει σε έναν προγραμματιστή για να ανεβάσετε τον πηγαίο κώδικα του σε μια "</a:t>
            </a:r>
            <a:r>
              <a:rPr lang="el-GR" dirty="0" err="1" smtClean="0">
                <a:effectLst/>
              </a:rPr>
              <a:t>compiler</a:t>
            </a:r>
            <a:r>
              <a:rPr lang="el-GR" dirty="0" smtClean="0">
                <a:effectLst/>
              </a:rPr>
              <a:t> σύννεφο" που δημιουργεί εφαρμογές για κάθε υποστηριζόμενη πλατφόρμα.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45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4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4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4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D0B0-41E6-4827-A988-388B2A60EC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C24506-2BDB-4522-B84D-7C33C6AB676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E1B437-571E-4067-8C9E-C867B3E2A511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eclipse.org/downloads/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eclipse.org/download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1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neGap" TargetMode="External"/><Relationship Id="rId7" Type="http://schemas.openxmlformats.org/officeDocument/2006/relationships/hyperlink" Target="http://smartlib.cs.ucy.ac.cy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js/" TargetMode="External"/><Relationship Id="rId5" Type="http://schemas.openxmlformats.org/officeDocument/2006/relationships/hyperlink" Target="http://www.w3schools.com/html/html5_intro.asp" TargetMode="External"/><Relationship Id="rId4" Type="http://schemas.openxmlformats.org/officeDocument/2006/relationships/hyperlink" Target="http://phonegap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Αντωνίου </a:t>
            </a:r>
            <a:r>
              <a:rPr lang="el-GR" sz="2400" dirty="0" err="1" smtClean="0"/>
              <a:t>Δεσποιάνα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err="1" smtClean="0"/>
              <a:t>Κωνστάμπεης</a:t>
            </a:r>
            <a:r>
              <a:rPr lang="el-GR" sz="2400" dirty="0" smtClean="0"/>
              <a:t> Τιμόθεος </a:t>
            </a:r>
            <a:br>
              <a:rPr lang="el-GR" sz="2400" dirty="0" smtClean="0"/>
            </a:br>
            <a:r>
              <a:rPr lang="el-GR" sz="2400" dirty="0" smtClean="0"/>
              <a:t>Κυριάκου Παναγιώτης</a:t>
            </a:r>
            <a:br>
              <a:rPr lang="el-GR" sz="2400" dirty="0" smtClean="0"/>
            </a:br>
            <a:r>
              <a:rPr lang="el-GR" sz="2400" dirty="0" smtClean="0"/>
              <a:t>Χριστοφόρου </a:t>
            </a:r>
            <a:r>
              <a:rPr lang="el-GR" sz="2400" dirty="0" err="1" smtClean="0"/>
              <a:t>Βάκης</a:t>
            </a:r>
            <a:r>
              <a:rPr lang="el-GR" sz="2400" dirty="0" smtClean="0"/>
              <a:t> 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447800"/>
            <a:ext cx="5501208" cy="2133600"/>
          </a:xfrm>
        </p:spPr>
        <p:txBody>
          <a:bodyPr>
            <a:normAutofit/>
          </a:bodyPr>
          <a:lstStyle/>
          <a:p>
            <a:r>
              <a:rPr lang="en-GB" sz="4800" dirty="0" err="1" smtClean="0"/>
              <a:t>SmartLib</a:t>
            </a:r>
            <a:r>
              <a:rPr lang="en-GB" sz="4800" dirty="0" smtClean="0"/>
              <a:t> </a:t>
            </a:r>
            <a:r>
              <a:rPr lang="en-GB" sz="4800" dirty="0" err="1" smtClean="0"/>
              <a:t>Phonegap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559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686" y="246707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32656"/>
            <a:ext cx="7920880" cy="460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r>
              <a:rPr lang="el-GR" sz="2800" dirty="0"/>
              <a:t>CSS </a:t>
            </a:r>
            <a:r>
              <a:rPr lang="el-GR" sz="2800" dirty="0" smtClean="0"/>
              <a:t>είναι </a:t>
            </a:r>
            <a:r>
              <a:rPr lang="el-GR" sz="2800" dirty="0"/>
              <a:t>ένα </a:t>
            </a:r>
            <a:r>
              <a:rPr lang="el-GR" sz="2800" dirty="0" smtClean="0"/>
              <a:t>ακρώνυμο για το Επικαλυπτόμενα </a:t>
            </a:r>
            <a:r>
              <a:rPr lang="el-GR" sz="2800" dirty="0"/>
              <a:t>φύλλα </a:t>
            </a:r>
            <a:r>
              <a:rPr lang="el-GR" sz="2800" dirty="0" smtClean="0"/>
              <a:t>στυλ(</a:t>
            </a:r>
            <a:r>
              <a:rPr lang="en-GB" sz="2800" dirty="0"/>
              <a:t>Cascading Style Sheets</a:t>
            </a:r>
            <a:r>
              <a:rPr lang="el-GR" sz="2800" dirty="0" smtClean="0"/>
              <a:t>).</a:t>
            </a:r>
          </a:p>
          <a:p>
            <a:pPr marL="273050" indent="-273050">
              <a:lnSpc>
                <a:spcPct val="90000"/>
              </a:lnSpc>
              <a:buNone/>
            </a:pPr>
            <a:r>
              <a:rPr lang="el-GR" sz="2800" dirty="0" smtClean="0"/>
              <a:t>Είναι μια </a:t>
            </a:r>
            <a:r>
              <a:rPr lang="el-GR" sz="2800" dirty="0" err="1"/>
              <a:t>web</a:t>
            </a:r>
            <a:r>
              <a:rPr lang="el-GR" sz="2800" dirty="0"/>
              <a:t>-</a:t>
            </a:r>
            <a:r>
              <a:rPr lang="el-GR" sz="2800" dirty="0" err="1"/>
              <a:t>based</a:t>
            </a:r>
            <a:r>
              <a:rPr lang="el-GR" sz="2800" dirty="0"/>
              <a:t> γλώσσα σήμανσης που χρησιμοποιείται για να περιγράψει την </a:t>
            </a:r>
            <a:r>
              <a:rPr lang="el-GR" sz="2800" dirty="0" smtClean="0"/>
              <a:t>εμφάνιση, τη </a:t>
            </a:r>
            <a:r>
              <a:rPr lang="el-GR" sz="2800" dirty="0"/>
              <a:t>μορφοποίηση </a:t>
            </a:r>
            <a:r>
              <a:rPr lang="el-GR" sz="2800" dirty="0" smtClean="0"/>
              <a:t> και την τοποθέτηση ενός αντικειμένου σε μια ιστοσελίδα σ’ ένα πλοηγό περιήγησης.</a:t>
            </a:r>
          </a:p>
          <a:p>
            <a:pPr marL="273050" indent="-273050">
              <a:lnSpc>
                <a:spcPct val="90000"/>
              </a:lnSpc>
              <a:buNone/>
            </a:pPr>
            <a:endParaRPr lang="el-GR" sz="2600" dirty="0" smtClean="0">
              <a:hlinkClick r:id="rId3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Γενική δομή: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33536" r="67734" b="56780"/>
          <a:stretch/>
        </p:blipFill>
        <p:spPr bwMode="auto">
          <a:xfrm>
            <a:off x="1704974" y="4481860"/>
            <a:ext cx="2542757" cy="103537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 descr="http://ts2.mm.bing.net/th?id=H.4824881320034925&amp;pid=1.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48" y="229592"/>
            <a:ext cx="960868" cy="8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686" y="246707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32656"/>
            <a:ext cx="7920880" cy="460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r>
              <a:rPr lang="el-GR" sz="2800" dirty="0"/>
              <a:t>CSS </a:t>
            </a:r>
            <a:r>
              <a:rPr lang="el-GR" sz="2800" dirty="0" smtClean="0"/>
              <a:t>είναι </a:t>
            </a:r>
            <a:r>
              <a:rPr lang="el-GR" sz="2800" dirty="0"/>
              <a:t>ένα </a:t>
            </a:r>
            <a:r>
              <a:rPr lang="el-GR" sz="2800" dirty="0" smtClean="0"/>
              <a:t>ακρώνυμο για το Επικαλυπτόμενα </a:t>
            </a:r>
            <a:r>
              <a:rPr lang="el-GR" sz="2800" dirty="0"/>
              <a:t>φύλλα </a:t>
            </a:r>
            <a:r>
              <a:rPr lang="el-GR" sz="2800" dirty="0" smtClean="0"/>
              <a:t>στυλ(</a:t>
            </a:r>
            <a:r>
              <a:rPr lang="en-GB" sz="2800" dirty="0"/>
              <a:t>Cascading Style Sheets</a:t>
            </a:r>
            <a:r>
              <a:rPr lang="el-GR" sz="2800" dirty="0" smtClean="0"/>
              <a:t>).</a:t>
            </a:r>
          </a:p>
          <a:p>
            <a:pPr marL="273050" indent="-273050">
              <a:lnSpc>
                <a:spcPct val="90000"/>
              </a:lnSpc>
              <a:buNone/>
            </a:pPr>
            <a:r>
              <a:rPr lang="el-GR" sz="2800" dirty="0" smtClean="0"/>
              <a:t>Είναι μια </a:t>
            </a:r>
            <a:r>
              <a:rPr lang="el-GR" sz="2800" dirty="0" err="1"/>
              <a:t>web</a:t>
            </a:r>
            <a:r>
              <a:rPr lang="el-GR" sz="2800" dirty="0"/>
              <a:t>-</a:t>
            </a:r>
            <a:r>
              <a:rPr lang="el-GR" sz="2800" dirty="0" err="1"/>
              <a:t>based</a:t>
            </a:r>
            <a:r>
              <a:rPr lang="el-GR" sz="2800" dirty="0"/>
              <a:t> γλώσσα σήμανσης που χρησιμοποιείται για να περιγράψει την </a:t>
            </a:r>
            <a:r>
              <a:rPr lang="el-GR" sz="2800" dirty="0" smtClean="0"/>
              <a:t>εμφάνιση, τη </a:t>
            </a:r>
            <a:r>
              <a:rPr lang="el-GR" sz="2800" dirty="0"/>
              <a:t>μορφοποίηση </a:t>
            </a:r>
            <a:r>
              <a:rPr lang="el-GR" sz="2800" dirty="0" smtClean="0"/>
              <a:t> και την τοποθέτηση ενός αντικειμένου σε μια ιστοσελίδα σ’ ένα πλοηγό περιήγησης.</a:t>
            </a:r>
          </a:p>
          <a:p>
            <a:pPr marL="273050" indent="-273050">
              <a:lnSpc>
                <a:spcPct val="90000"/>
              </a:lnSpc>
              <a:buNone/>
            </a:pPr>
            <a:endParaRPr lang="el-GR" sz="2600" dirty="0" smtClean="0">
              <a:hlinkClick r:id="rId3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Γενική δομή:		Παράδειγμα: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33536" r="67734" b="56780"/>
          <a:stretch/>
        </p:blipFill>
        <p:spPr bwMode="auto">
          <a:xfrm>
            <a:off x="1704974" y="4481860"/>
            <a:ext cx="2542757" cy="103537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72747" r="67734" b="17364"/>
          <a:stretch/>
        </p:blipFill>
        <p:spPr bwMode="auto">
          <a:xfrm>
            <a:off x="5220072" y="4452689"/>
            <a:ext cx="2542757" cy="10572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http://ts2.mm.bing.net/th?id=H.4824881320034925&amp;pid=1.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48" y="229592"/>
            <a:ext cx="960868" cy="8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686" y="246707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32656"/>
            <a:ext cx="7920880" cy="460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600" dirty="0" smtClean="0">
              <a:hlinkClick r:id="rId3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5178" y="791877"/>
            <a:ext cx="7920880" cy="460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r>
              <a:rPr lang="el-GR" sz="2800" dirty="0" smtClean="0"/>
              <a:t>Υπάρχουν 3 τρόποι για χρήση </a:t>
            </a:r>
            <a:r>
              <a:rPr lang="en-GB" sz="2800" dirty="0" smtClean="0"/>
              <a:t>CSS </a:t>
            </a:r>
            <a:r>
              <a:rPr lang="el-GR" sz="2800" dirty="0" smtClean="0"/>
              <a:t>μέσω</a:t>
            </a:r>
            <a:r>
              <a:rPr lang="en-GB" sz="2800" dirty="0" smtClean="0"/>
              <a:t> HTML: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en-GB" sz="2800" dirty="0"/>
              <a:t>I</a:t>
            </a:r>
            <a:r>
              <a:rPr lang="en-GB" sz="2800" dirty="0" smtClean="0"/>
              <a:t>nline styles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endParaRPr lang="el-GR" sz="2800" dirty="0" smtClean="0"/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el-GR" sz="2800" dirty="0"/>
              <a:t>Ενσωματωμένο </a:t>
            </a:r>
            <a:r>
              <a:rPr lang="el-GR" sz="2800" dirty="0" smtClean="0"/>
              <a:t>στυλ</a:t>
            </a:r>
            <a:r>
              <a:rPr lang="en-GB" sz="2800" dirty="0" smtClean="0"/>
              <a:t>(embedded styles)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endParaRPr lang="en-GB" sz="2800" dirty="0" smtClean="0"/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endParaRPr lang="en-GB" sz="2800" dirty="0"/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endParaRPr lang="el-GR" sz="2800" dirty="0"/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el-GR" sz="2800" dirty="0"/>
              <a:t>Εξωτερικά φύλλα </a:t>
            </a:r>
            <a:r>
              <a:rPr lang="el-GR" sz="2800" dirty="0" smtClean="0"/>
              <a:t>στυλ</a:t>
            </a:r>
            <a:r>
              <a:rPr lang="en-GB" sz="2800" dirty="0" smtClean="0"/>
              <a:t>(external style sheets)</a:t>
            </a:r>
            <a:endParaRPr lang="el-GR" sz="2800" dirty="0" smtClean="0"/>
          </a:p>
          <a:p>
            <a:pPr marL="273050" indent="-273050">
              <a:lnSpc>
                <a:spcPct val="90000"/>
              </a:lnSpc>
              <a:buNone/>
            </a:pPr>
            <a:endParaRPr lang="el-GR" sz="2600" dirty="0" smtClean="0">
              <a:hlinkClick r:id="rId3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43220" r="34063" b="53219"/>
          <a:stretch/>
        </p:blipFill>
        <p:spPr bwMode="auto">
          <a:xfrm>
            <a:off x="1907704" y="2066578"/>
            <a:ext cx="6381750" cy="33377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30691" r="56250" b="55488"/>
          <a:stretch/>
        </p:blipFill>
        <p:spPr bwMode="auto">
          <a:xfrm>
            <a:off x="1932509" y="2924944"/>
            <a:ext cx="3667126" cy="1295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54573" r="30547" b="41557"/>
          <a:stretch/>
        </p:blipFill>
        <p:spPr bwMode="auto">
          <a:xfrm>
            <a:off x="1907704" y="4754277"/>
            <a:ext cx="6724651" cy="3627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 descr="http://ts1.mm.bing.net/th?id=H.4838234382401896&amp;pid=1.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7" y="246707"/>
            <a:ext cx="118045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686" y="246707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32656"/>
            <a:ext cx="7920880" cy="460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600" dirty="0" smtClean="0">
              <a:hlinkClick r:id="rId3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1" y="91425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r>
              <a:rPr lang="el-GR" sz="2800" dirty="0" smtClean="0"/>
              <a:t>Η </a:t>
            </a:r>
            <a:r>
              <a:rPr lang="en-GB" sz="2800" dirty="0" err="1" smtClean="0"/>
              <a:t>Javascript</a:t>
            </a:r>
            <a:r>
              <a:rPr lang="en-GB" sz="2800" dirty="0" smtClean="0"/>
              <a:t> </a:t>
            </a:r>
            <a:r>
              <a:rPr lang="el-GR" sz="2800" dirty="0" smtClean="0"/>
              <a:t> είναι η </a:t>
            </a:r>
            <a:r>
              <a:rPr lang="el-GR" sz="2800" dirty="0" err="1" smtClean="0"/>
              <a:t>scripting</a:t>
            </a:r>
            <a:r>
              <a:rPr lang="el-GR" sz="2800" dirty="0" smtClean="0"/>
              <a:t> </a:t>
            </a:r>
            <a:r>
              <a:rPr lang="el-GR" sz="2800" dirty="0"/>
              <a:t>γλώσσα </a:t>
            </a:r>
            <a:r>
              <a:rPr lang="el-GR" sz="2800" dirty="0" smtClean="0"/>
              <a:t>του διαδικτύου.</a:t>
            </a:r>
          </a:p>
          <a:p>
            <a:pPr marL="273050" indent="-273050">
              <a:lnSpc>
                <a:spcPct val="90000"/>
              </a:lnSpc>
              <a:buNone/>
            </a:pPr>
            <a:r>
              <a:rPr lang="el-GR" sz="2800" dirty="0" smtClean="0"/>
              <a:t>Χρησιμοποιείται </a:t>
            </a:r>
            <a:r>
              <a:rPr lang="el-GR" sz="2800" dirty="0"/>
              <a:t>σε δισεκατομμύρια </a:t>
            </a:r>
            <a:r>
              <a:rPr lang="el-GR" sz="2800" dirty="0" smtClean="0"/>
              <a:t>ιστοσελίδες για να προστεθεί </a:t>
            </a:r>
            <a:r>
              <a:rPr lang="el-GR" sz="2800" dirty="0"/>
              <a:t>λειτουργικότητα, </a:t>
            </a:r>
            <a:r>
              <a:rPr lang="el-GR" sz="2800" dirty="0" smtClean="0"/>
              <a:t>για την </a:t>
            </a:r>
            <a:r>
              <a:rPr lang="el-GR" sz="2800" dirty="0"/>
              <a:t>επικύρωση </a:t>
            </a:r>
            <a:r>
              <a:rPr lang="el-GR" sz="2800" dirty="0" err="1" smtClean="0"/>
              <a:t>φορμών,και</a:t>
            </a:r>
            <a:r>
              <a:rPr lang="el-GR" sz="2800" dirty="0" smtClean="0"/>
              <a:t> επικοινωνία </a:t>
            </a:r>
            <a:r>
              <a:rPr lang="el-GR" sz="2800" dirty="0"/>
              <a:t>με </a:t>
            </a:r>
            <a:r>
              <a:rPr lang="el-GR" sz="2800" dirty="0" smtClean="0"/>
              <a:t>τον </a:t>
            </a:r>
            <a:r>
              <a:rPr lang="el-GR" sz="2800" dirty="0" err="1" smtClean="0"/>
              <a:t>διακομιστή</a:t>
            </a:r>
            <a:r>
              <a:rPr lang="el-GR" sz="2600" dirty="0"/>
              <a:t>.</a:t>
            </a:r>
            <a:endParaRPr lang="el-GR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1952" r="56563" b="47339"/>
          <a:stretch/>
        </p:blipFill>
        <p:spPr bwMode="auto">
          <a:xfrm>
            <a:off x="107504" y="3496518"/>
            <a:ext cx="5181600" cy="28782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5" t="21952" r="25547" b="60084"/>
          <a:stretch/>
        </p:blipFill>
        <p:spPr bwMode="auto">
          <a:xfrm>
            <a:off x="5483299" y="3208957"/>
            <a:ext cx="2905125" cy="168369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2154" r="25318" b="59727"/>
          <a:stretch/>
        </p:blipFill>
        <p:spPr bwMode="auto">
          <a:xfrm>
            <a:off x="5464533" y="4995862"/>
            <a:ext cx="2942655" cy="169820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5400000">
            <a:off x="5485807" y="4873669"/>
            <a:ext cx="1026724" cy="404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21" name="Picture 5" descr="http://ts1.mm.bing.net/th?id=H.4722059815879184&amp;pid=1.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48" y="244079"/>
            <a:ext cx="1161796" cy="9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686" y="246707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if..else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statement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32656"/>
            <a:ext cx="7920880" cy="460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600" dirty="0" smtClean="0">
              <a:hlinkClick r:id="rId3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1" y="91425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2" t="21952" r="25469" b="67388"/>
          <a:stretch/>
        </p:blipFill>
        <p:spPr bwMode="auto">
          <a:xfrm>
            <a:off x="5460377" y="2731020"/>
            <a:ext cx="2847976" cy="99915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5" t="23169" r="25921" b="66171"/>
          <a:stretch/>
        </p:blipFill>
        <p:spPr bwMode="auto">
          <a:xfrm>
            <a:off x="5460377" y="4509120"/>
            <a:ext cx="2859437" cy="99915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5400000">
            <a:off x="4843279" y="4109256"/>
            <a:ext cx="1673548" cy="404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2008" r="64871" b="33315"/>
          <a:stretch/>
        </p:blipFill>
        <p:spPr bwMode="auto">
          <a:xfrm>
            <a:off x="251520" y="2441980"/>
            <a:ext cx="4369272" cy="438895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t="55686" r="35289" b="24492"/>
          <a:stretch/>
        </p:blipFill>
        <p:spPr bwMode="auto">
          <a:xfrm>
            <a:off x="2266025" y="940941"/>
            <a:ext cx="4323917" cy="150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http://ts1.mm.bing.net/th?id=H.4722059815879184&amp;pid=1.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48" y="244079"/>
            <a:ext cx="1161796" cy="9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http://ts1.mm.bing.net/th?id=H.4722059815879184&amp;pid=1.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54" y="117487"/>
            <a:ext cx="1161796" cy="9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8686" y="246707"/>
            <a:ext cx="8277770" cy="69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Function with arguments, that returns a value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32656"/>
            <a:ext cx="7920880" cy="4602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600" dirty="0" smtClean="0">
              <a:hlinkClick r:id="rId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1" y="91425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2155" r="56641" b="46560"/>
          <a:stretch/>
        </p:blipFill>
        <p:spPr bwMode="auto">
          <a:xfrm>
            <a:off x="114300" y="1512219"/>
            <a:ext cx="5172075" cy="293224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9" t="22155" r="6799" b="60264"/>
          <a:stretch/>
        </p:blipFill>
        <p:spPr bwMode="auto">
          <a:xfrm>
            <a:off x="3504381" y="4221088"/>
            <a:ext cx="5172075" cy="16478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8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686" y="246707"/>
            <a:ext cx="8277770" cy="69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Loops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1" y="91425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17683" r="50046" b="74898"/>
          <a:stretch/>
        </p:blipFill>
        <p:spPr bwMode="auto">
          <a:xfrm>
            <a:off x="999629" y="1779588"/>
            <a:ext cx="3480568" cy="6953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1" y="1093341"/>
            <a:ext cx="8277770" cy="69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Loop			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9" t="53073" r="49734" b="39805"/>
          <a:stretch/>
        </p:blipFill>
        <p:spPr bwMode="auto">
          <a:xfrm>
            <a:off x="4480197" y="3936479"/>
            <a:ext cx="3480568" cy="71665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9551" y="3132249"/>
            <a:ext cx="8277770" cy="69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While Loop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5" descr="http://ts1.mm.bing.net/th?id=H.4722059815879184&amp;pid=1.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48" y="244079"/>
            <a:ext cx="1161796" cy="9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6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686" y="246707"/>
            <a:ext cx="8277770" cy="69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SmartLibPhonegap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1" y="91425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1330" y="71987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r>
              <a:rPr lang="el-GR" sz="2800" dirty="0" smtClean="0"/>
              <a:t>Σκοπός της εργασίας ήταν η υλοποίηση μιας ενιαίας πλατφόρμας για σύνδεση των διαφορετικών </a:t>
            </a:r>
            <a:r>
              <a:rPr lang="el-GR" sz="2800" dirty="0" err="1" smtClean="0"/>
              <a:t>υλοποίησεων</a:t>
            </a:r>
            <a:r>
              <a:rPr lang="el-GR" sz="2800" dirty="0" smtClean="0"/>
              <a:t> της εφαρμογής </a:t>
            </a:r>
            <a:r>
              <a:rPr lang="en-GB" sz="2800" dirty="0" err="1" smtClean="0"/>
              <a:t>SmartLib</a:t>
            </a:r>
            <a:r>
              <a:rPr lang="el-GR" sz="2800" dirty="0" smtClean="0"/>
              <a:t> (</a:t>
            </a:r>
            <a:r>
              <a:rPr lang="en-GB" sz="2800" dirty="0" smtClean="0"/>
              <a:t>Android </a:t>
            </a:r>
            <a:r>
              <a:rPr lang="el-GR" sz="2800" dirty="0" smtClean="0"/>
              <a:t>και </a:t>
            </a:r>
            <a:r>
              <a:rPr lang="en-GB" sz="2800" dirty="0" smtClean="0"/>
              <a:t>IOS</a:t>
            </a:r>
            <a:r>
              <a:rPr lang="el-GR" sz="2800" dirty="0" smtClean="0"/>
              <a:t>).</a:t>
            </a:r>
          </a:p>
        </p:txBody>
      </p:sp>
      <p:pic>
        <p:nvPicPr>
          <p:cNvPr id="13314" name="Picture 2" descr="http://smartlib.cs.ucy.ac.cy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8001"/>
            <a:ext cx="1171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DCIM\100MSDCF\DSC014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3" b="5357"/>
          <a:stretch/>
        </p:blipFill>
        <p:spPr bwMode="auto">
          <a:xfrm rot="5400000">
            <a:off x="-284145" y="3432076"/>
            <a:ext cx="297633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:\DCIM\100MSDCF\DSC014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 b="4591"/>
          <a:stretch/>
        </p:blipFill>
        <p:spPr bwMode="auto">
          <a:xfrm rot="5400000">
            <a:off x="1271456" y="4065335"/>
            <a:ext cx="297633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G:\DCIM\100MSDCF\DSC014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r="4914" b="7050"/>
          <a:stretch/>
        </p:blipFill>
        <p:spPr bwMode="auto">
          <a:xfrm rot="5400000">
            <a:off x="2843277" y="3573547"/>
            <a:ext cx="2976332" cy="18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G:\DCIM\100MSDCF\DSC014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9" b="8108"/>
          <a:stretch/>
        </p:blipFill>
        <p:spPr bwMode="auto">
          <a:xfrm rot="5400000">
            <a:off x="4445090" y="4328897"/>
            <a:ext cx="297633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G:\DCIM\100MSDCF\DSC0143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2361" r="12250" b="12222"/>
          <a:stretch/>
        </p:blipFill>
        <p:spPr bwMode="auto">
          <a:xfrm rot="5400000">
            <a:off x="6133078" y="3493609"/>
            <a:ext cx="2880318" cy="18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1" y="91425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1330" y="71987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4256" r="18750" b="9961"/>
          <a:stretch/>
        </p:blipFill>
        <p:spPr bwMode="auto">
          <a:xfrm>
            <a:off x="125188" y="462409"/>
            <a:ext cx="7850635" cy="61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smartlib.cs.ucy.ac.cy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56" y="372754"/>
            <a:ext cx="1171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87824" y="372754"/>
            <a:ext cx="8277770" cy="1184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SmartLibPhonegap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Register(</a:t>
            </a:r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function)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4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1" y="91425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1330" y="71987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14836" r="34581" b="24797"/>
          <a:stretch/>
        </p:blipFill>
        <p:spPr bwMode="auto">
          <a:xfrm>
            <a:off x="172063" y="1124745"/>
            <a:ext cx="7441281" cy="562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233420"/>
            <a:ext cx="9306112" cy="1184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SmartLibPhonegap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ReturnBook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function)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smartlib.cs.ucy.ac.cy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8001"/>
            <a:ext cx="1171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787208" cy="475942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To </a:t>
            </a:r>
            <a:r>
              <a:rPr lang="el-GR" sz="2000" dirty="0" smtClean="0"/>
              <a:t>PhoneGap </a:t>
            </a:r>
            <a:r>
              <a:rPr lang="el-GR" sz="2000" dirty="0"/>
              <a:t>είναι ένα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κινητό πλαίσιο ανάπτυξης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εφαρμογών </a:t>
            </a:r>
            <a:r>
              <a:rPr lang="el-GR" sz="2000" dirty="0" smtClean="0"/>
              <a:t>που </a:t>
            </a:r>
            <a:r>
              <a:rPr lang="el-GR" sz="2000" dirty="0"/>
              <a:t>παράγεται από </a:t>
            </a:r>
            <a:r>
              <a:rPr lang="el-GR" sz="2000" dirty="0" smtClean="0"/>
              <a:t>την </a:t>
            </a:r>
            <a:r>
              <a:rPr lang="el-GR" sz="2000" dirty="0" err="1" smtClean="0"/>
              <a:t>Nitobi</a:t>
            </a:r>
            <a:r>
              <a:rPr lang="el-GR" sz="2000" dirty="0"/>
              <a:t>, </a:t>
            </a:r>
            <a:r>
              <a:rPr lang="el-GR" sz="2000" dirty="0" smtClean="0"/>
              <a:t>η οποία αγοράστηκε </a:t>
            </a:r>
            <a:r>
              <a:rPr lang="el-GR" sz="2000" dirty="0"/>
              <a:t>από την </a:t>
            </a:r>
            <a:r>
              <a:rPr lang="el-GR" sz="2000" dirty="0" err="1"/>
              <a:t>Adobe</a:t>
            </a:r>
            <a:r>
              <a:rPr lang="el-GR" sz="2000" dirty="0"/>
              <a:t> </a:t>
            </a:r>
            <a:r>
              <a:rPr lang="el-GR" sz="2000" dirty="0" err="1"/>
              <a:t>Systems</a:t>
            </a:r>
            <a:r>
              <a:rPr lang="el-GR" sz="2000" dirty="0"/>
              <a:t>. </a:t>
            </a:r>
            <a:endParaRPr lang="el-GR" sz="2000" dirty="0" smtClean="0"/>
          </a:p>
          <a:p>
            <a:r>
              <a:rPr lang="el-GR" sz="2000" dirty="0" smtClean="0"/>
              <a:t>Επιτρέπει </a:t>
            </a:r>
            <a:r>
              <a:rPr lang="el-GR" sz="2000" dirty="0"/>
              <a:t>στους προγραμματιστές λογισμικού για τη δημιουργία εφαρμογών για κινητές συσκευές </a:t>
            </a:r>
            <a:r>
              <a:rPr lang="el-GR" sz="2000" dirty="0" smtClean="0"/>
              <a:t>να χρησιμοποιούν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HTML5 με CSS3 </a:t>
            </a:r>
            <a:r>
              <a:rPr lang="el-GR" sz="2000" dirty="0" smtClean="0">
                <a:solidFill>
                  <a:schemeClr val="tx1"/>
                </a:solidFill>
              </a:rPr>
              <a:t>για την </a:t>
            </a:r>
            <a:r>
              <a:rPr lang="el-GR" sz="2000" dirty="0" err="1" smtClean="0">
                <a:solidFill>
                  <a:schemeClr val="tx1"/>
                </a:solidFill>
              </a:rPr>
              <a:t>διεπαφή</a:t>
            </a:r>
            <a:r>
              <a:rPr lang="el-GR" sz="2000" dirty="0" smtClean="0">
                <a:solidFill>
                  <a:schemeClr val="tx1"/>
                </a:solidFill>
              </a:rPr>
              <a:t>, και </a:t>
            </a:r>
            <a:r>
              <a:rPr lang="el-GR" sz="2000" dirty="0" err="1" smtClean="0">
                <a:solidFill>
                  <a:schemeClr val="accent1">
                    <a:lumMod val="75000"/>
                  </a:schemeClr>
                </a:solidFill>
              </a:rPr>
              <a:t>JavaScript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για την λογική</a:t>
            </a:r>
            <a:r>
              <a:rPr lang="el-GR" sz="2000" dirty="0" smtClean="0"/>
              <a:t>, </a:t>
            </a:r>
            <a:r>
              <a:rPr lang="el-GR" sz="2000" dirty="0"/>
              <a:t>αντί για τη συγκεκριμένη </a:t>
            </a:r>
            <a:r>
              <a:rPr lang="el-GR" sz="2000" dirty="0" smtClean="0"/>
              <a:t> γλώσσα για κάθε συσκευή </a:t>
            </a:r>
            <a:r>
              <a:rPr lang="el-GR" sz="2000" dirty="0"/>
              <a:t>όπως </a:t>
            </a:r>
            <a:r>
              <a:rPr lang="el-GR" sz="2000" dirty="0" err="1"/>
              <a:t>Objective</a:t>
            </a:r>
            <a:r>
              <a:rPr lang="el-GR" sz="2000" dirty="0"/>
              <a:t>-C. 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λογισμικό </a:t>
            </a:r>
            <a:r>
              <a:rPr lang="el-GR" sz="2000" dirty="0" smtClean="0"/>
              <a:t>στο οποίο βασίζεται το </a:t>
            </a:r>
            <a:r>
              <a:rPr lang="el-GR" sz="2000" dirty="0" err="1" smtClean="0"/>
              <a:t>PhoneGap</a:t>
            </a:r>
            <a:r>
              <a:rPr lang="el-GR" sz="2000" dirty="0" smtClean="0"/>
              <a:t> </a:t>
            </a:r>
            <a:r>
              <a:rPr lang="el-GR" sz="2000" dirty="0"/>
              <a:t>είναι </a:t>
            </a:r>
            <a:r>
              <a:rPr lang="el-GR" sz="2000" dirty="0" smtClean="0"/>
              <a:t>το  </a:t>
            </a:r>
            <a:r>
              <a:rPr lang="el-GR" sz="2000" dirty="0" err="1" smtClean="0"/>
              <a:t>Apache</a:t>
            </a:r>
            <a:r>
              <a:rPr lang="el-GR" sz="2000" dirty="0" smtClean="0"/>
              <a:t> </a:t>
            </a:r>
            <a:r>
              <a:rPr lang="el-GR" sz="2000" dirty="0" err="1"/>
              <a:t>Cordova</a:t>
            </a:r>
            <a:r>
              <a:rPr lang="el-GR" sz="2000" dirty="0"/>
              <a:t>. </a:t>
            </a:r>
            <a:r>
              <a:rPr lang="el-GR" sz="2000" dirty="0" smtClean="0"/>
              <a:t>Το </a:t>
            </a:r>
            <a:r>
              <a:rPr lang="el-GR" sz="2000" dirty="0"/>
              <a:t>λογισμικό στο παρελθόν ήταν ονομάζεται απλά «</a:t>
            </a:r>
            <a:r>
              <a:rPr lang="el-GR" sz="2000" dirty="0" err="1"/>
              <a:t>PhoneGap</a:t>
            </a:r>
            <a:r>
              <a:rPr lang="el-GR" sz="2000" dirty="0"/>
              <a:t>", </a:t>
            </a:r>
            <a:r>
              <a:rPr lang="el-GR" sz="2000" dirty="0" smtClean="0"/>
              <a:t>έπειτα "</a:t>
            </a:r>
            <a:r>
              <a:rPr lang="el-GR" sz="2000" dirty="0" err="1" smtClean="0"/>
              <a:t>Apache</a:t>
            </a:r>
            <a:r>
              <a:rPr lang="el-GR" sz="2000" dirty="0"/>
              <a:t> </a:t>
            </a:r>
            <a:r>
              <a:rPr lang="en-GB" sz="2000" dirty="0" err="1" smtClean="0"/>
              <a:t>Callback</a:t>
            </a:r>
            <a:r>
              <a:rPr lang="el-GR" sz="2000" dirty="0" smtClean="0"/>
              <a:t>". </a:t>
            </a:r>
            <a:r>
              <a:rPr lang="el-GR" sz="2000" dirty="0" err="1" smtClean="0"/>
              <a:t>Apache</a:t>
            </a:r>
            <a:r>
              <a:rPr lang="el-GR" sz="2000" dirty="0" smtClean="0"/>
              <a:t> </a:t>
            </a:r>
            <a:r>
              <a:rPr lang="el-GR" sz="2000" dirty="0" err="1"/>
              <a:t>Cordova</a:t>
            </a:r>
            <a:r>
              <a:rPr lang="el-GR" sz="2000" dirty="0"/>
              <a:t> είναι λογισμικό ανοιχτού κώδικα.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776864" cy="66754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PhoneGap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781944" cy="17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3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686" y="246707"/>
            <a:ext cx="8277770" cy="69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SmartLibPhonegap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Τελικό Αποτέλεσμα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1" y="914251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1330" y="791877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pic>
        <p:nvPicPr>
          <p:cNvPr id="13314" name="Picture 2" descr="http://smartlib.cs.ucy.ac.cy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35" y="778954"/>
            <a:ext cx="1171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G:\DCIM\100MSDCF\DSC014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10855" r="23986" b="18334"/>
          <a:stretch/>
        </p:blipFill>
        <p:spPr bwMode="auto">
          <a:xfrm>
            <a:off x="1379594" y="1037083"/>
            <a:ext cx="1449563" cy="231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G:\DCIM\100MSDCF\DSC014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2896" r="16302" b="27466"/>
          <a:stretch/>
        </p:blipFill>
        <p:spPr bwMode="auto">
          <a:xfrm>
            <a:off x="5519743" y="1037083"/>
            <a:ext cx="1631276" cy="22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G:\DCIM\100MSDCF\DSC014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13721" r="19260" b="9305"/>
          <a:stretch/>
        </p:blipFill>
        <p:spPr bwMode="auto">
          <a:xfrm>
            <a:off x="3658129" y="988980"/>
            <a:ext cx="1489001" cy="25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733287" y="3130887"/>
            <a:ext cx="1340518" cy="3058892"/>
            <a:chOff x="2125879" y="1143124"/>
            <a:chExt cx="1340518" cy="3058892"/>
          </a:xfrm>
        </p:grpSpPr>
        <p:pic>
          <p:nvPicPr>
            <p:cNvPr id="15364" name="Picture 4" descr="G:\DCIM\100MSDCF\DSC01438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1" t="57915" r="12222" b="14166"/>
            <a:stretch/>
          </p:blipFill>
          <p:spPr bwMode="auto">
            <a:xfrm>
              <a:off x="2125879" y="3509309"/>
              <a:ext cx="1340518" cy="69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8" name="Picture 8" descr="G:\DCIM\100MSDCF\DSC01437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6" t="8659" r="19675" b="13611"/>
            <a:stretch/>
          </p:blipFill>
          <p:spPr bwMode="auto">
            <a:xfrm>
              <a:off x="2125879" y="1143124"/>
              <a:ext cx="1340518" cy="236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9" name="Picture 9" descr="G:\DCIM\100MSDCF\DSC0144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4" t="11547" r="22407" b="9722"/>
          <a:stretch/>
        </p:blipFill>
        <p:spPr bwMode="auto">
          <a:xfrm>
            <a:off x="4454421" y="3130887"/>
            <a:ext cx="1534539" cy="25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G:\DCIM\100MSDCF\DSC0144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6805" r="15000" b="10136"/>
          <a:stretch/>
        </p:blipFill>
        <p:spPr bwMode="auto">
          <a:xfrm>
            <a:off x="6721718" y="3114864"/>
            <a:ext cx="1627451" cy="26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G:\DCIM\100MSDCF\DSC0144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584" r="16667" b="2777"/>
          <a:stretch/>
        </p:blipFill>
        <p:spPr bwMode="auto">
          <a:xfrm>
            <a:off x="251520" y="3298726"/>
            <a:ext cx="1739131" cy="28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686" y="246707"/>
            <a:ext cx="8277770" cy="69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Βιβλιογραφία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3717032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8686" y="1151917"/>
            <a:ext cx="7920880" cy="25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386472"/>
            <a:ext cx="7920880" cy="3698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None/>
            </a:pPr>
            <a:r>
              <a:rPr lang="en-GB" sz="2800" dirty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en.wikipedia.org/wiki/PhoneGap</a:t>
            </a:r>
            <a:endParaRPr lang="el-GR" sz="2800" dirty="0" smtClean="0"/>
          </a:p>
          <a:p>
            <a:pPr marL="273050" indent="-273050">
              <a:lnSpc>
                <a:spcPct val="90000"/>
              </a:lnSpc>
              <a:buNone/>
            </a:pPr>
            <a:r>
              <a:rPr lang="en-GB" sz="2800" dirty="0">
                <a:hlinkClick r:id="rId4"/>
              </a:rPr>
              <a:t>http://phonegap.com</a:t>
            </a:r>
            <a:r>
              <a:rPr lang="en-GB" sz="2800" dirty="0" smtClean="0">
                <a:hlinkClick r:id="rId4"/>
              </a:rPr>
              <a:t>/</a:t>
            </a:r>
            <a:endParaRPr lang="el-GR" sz="2800" dirty="0" smtClean="0"/>
          </a:p>
          <a:p>
            <a:pPr marL="273050" indent="-273050">
              <a:lnSpc>
                <a:spcPct val="90000"/>
              </a:lnSpc>
              <a:buNone/>
            </a:pPr>
            <a:r>
              <a:rPr lang="en-GB" sz="2800" dirty="0">
                <a:hlinkClick r:id="rId5"/>
              </a:rPr>
              <a:t>http://</a:t>
            </a:r>
            <a:r>
              <a:rPr lang="en-GB" sz="2800" dirty="0" smtClean="0">
                <a:hlinkClick r:id="rId5"/>
              </a:rPr>
              <a:t>www.w3schools.com/html/html5_intro.asp</a:t>
            </a:r>
            <a:endParaRPr lang="el-GR" sz="2800" dirty="0" smtClean="0"/>
          </a:p>
          <a:p>
            <a:pPr marL="273050" indent="-273050">
              <a:lnSpc>
                <a:spcPct val="90000"/>
              </a:lnSpc>
              <a:buNone/>
            </a:pPr>
            <a:r>
              <a:rPr lang="en-GB" sz="2800" dirty="0">
                <a:hlinkClick r:id="rId6"/>
              </a:rPr>
              <a:t>http://www.w3.org/wiki/CSS_basics</a:t>
            </a:r>
            <a:endParaRPr lang="el-GR" sz="2800" dirty="0" smtClean="0">
              <a:hlinkClick r:id="rId6"/>
            </a:endParaRPr>
          </a:p>
          <a:p>
            <a:pPr marL="273050" indent="-273050">
              <a:lnSpc>
                <a:spcPct val="90000"/>
              </a:lnSpc>
              <a:buNone/>
            </a:pPr>
            <a:r>
              <a:rPr lang="en-GB" sz="2800" dirty="0" smtClean="0">
                <a:hlinkClick r:id="rId6"/>
              </a:rPr>
              <a:t>http</a:t>
            </a:r>
            <a:r>
              <a:rPr lang="en-GB" sz="2800" dirty="0">
                <a:hlinkClick r:id="rId6"/>
              </a:rPr>
              <a:t>://www.w3schools.com/js</a:t>
            </a:r>
            <a:r>
              <a:rPr lang="en-GB" sz="2800" dirty="0" smtClean="0">
                <a:hlinkClick r:id="rId6"/>
              </a:rPr>
              <a:t>/</a:t>
            </a:r>
            <a:endParaRPr lang="el-GR" sz="2800" dirty="0" smtClean="0"/>
          </a:p>
          <a:p>
            <a:pPr marL="273050" indent="-273050">
              <a:lnSpc>
                <a:spcPct val="90000"/>
              </a:lnSpc>
              <a:buNone/>
            </a:pPr>
            <a:r>
              <a:rPr lang="en-GB" sz="2800" dirty="0">
                <a:hlinkClick r:id="rId7"/>
              </a:rPr>
              <a:t>http://smartlib.cs.ucy.ac.cy</a:t>
            </a:r>
            <a:r>
              <a:rPr lang="en-GB" sz="2800" dirty="0" smtClean="0">
                <a:hlinkClick r:id="rId7"/>
              </a:rPr>
              <a:t>/</a:t>
            </a:r>
            <a:endParaRPr lang="el-GR" sz="2800" dirty="0" smtClean="0"/>
          </a:p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  <a:p>
            <a:pPr marL="273050" indent="-273050">
              <a:lnSpc>
                <a:spcPct val="90000"/>
              </a:lnSpc>
              <a:buNone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8314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Ευχαριστούμε πολύ..</a:t>
            </a:r>
            <a:endParaRPr lang="en-GB" dirty="0"/>
          </a:p>
        </p:txBody>
      </p:sp>
      <p:pic>
        <p:nvPicPr>
          <p:cNvPr id="5" name="Picture 5" descr="http://ts1.mm.bing.net/th?id=H.4722059815879184&amp;pid=1.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7" y="5040895"/>
            <a:ext cx="1161796" cy="9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martlib.cs.ucy.ac.cy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93" y="1388219"/>
            <a:ext cx="1171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s2.mm.bing.net/th?id=H.4824881320034925&amp;pid=1.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76" y="3789040"/>
            <a:ext cx="960868" cy="8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s3.mm.bing.net/th?id=H.4763553483915742&amp;pid=1.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37" y="2780928"/>
            <a:ext cx="774886" cy="7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32" y="503188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3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787208" cy="4759423"/>
          </a:xfrm>
        </p:spPr>
        <p:txBody>
          <a:bodyPr>
            <a:noAutofit/>
          </a:bodyPr>
          <a:lstStyle/>
          <a:p>
            <a:r>
              <a:rPr lang="el-GR" dirty="0"/>
              <a:t>Αναπτύχθηκε για πρώτη φορά σε μια </a:t>
            </a:r>
            <a:r>
              <a:rPr lang="el-GR" dirty="0" err="1"/>
              <a:t>iPhoneDevCamp</a:t>
            </a:r>
            <a:r>
              <a:rPr lang="el-GR" dirty="0"/>
              <a:t> εκδήλωση στο Σαν </a:t>
            </a:r>
            <a:r>
              <a:rPr lang="el-GR" dirty="0" smtClean="0"/>
              <a:t>Φρανσίσκο.</a:t>
            </a:r>
          </a:p>
          <a:p>
            <a:r>
              <a:rPr lang="el-GR" dirty="0"/>
              <a:t>Ή</a:t>
            </a:r>
            <a:r>
              <a:rPr lang="el-GR" dirty="0" smtClean="0"/>
              <a:t>ταν υποψήφιο για το βραβείο </a:t>
            </a:r>
            <a:r>
              <a:rPr lang="en-GB" dirty="0"/>
              <a:t>People's Choice Award </a:t>
            </a:r>
            <a:r>
              <a:rPr lang="el-GR" dirty="0" smtClean="0"/>
              <a:t>στο </a:t>
            </a:r>
            <a:r>
              <a:rPr lang="en-GB" dirty="0" smtClean="0"/>
              <a:t>O'Reilly </a:t>
            </a:r>
            <a:r>
              <a:rPr lang="en-GB" dirty="0"/>
              <a:t>Media's 2009 Web 2.0 Conference </a:t>
            </a:r>
            <a:r>
              <a:rPr lang="el-GR" dirty="0" smtClean="0"/>
              <a:t>.</a:t>
            </a:r>
          </a:p>
          <a:p>
            <a:r>
              <a:rPr lang="el-GR" dirty="0" smtClean="0"/>
              <a:t>Έχει την έγκριση της </a:t>
            </a:r>
            <a:r>
              <a:rPr lang="el-GR" dirty="0" err="1"/>
              <a:t>Apple</a:t>
            </a:r>
            <a:r>
              <a:rPr lang="el-GR" dirty="0"/>
              <a:t> </a:t>
            </a:r>
            <a:r>
              <a:rPr lang="el-GR" dirty="0" err="1" smtClean="0"/>
              <a:t>Inc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Το πλαίσιο </a:t>
            </a:r>
            <a:r>
              <a:rPr lang="el-GR" dirty="0" err="1"/>
              <a:t>PhoneGap</a:t>
            </a:r>
            <a:r>
              <a:rPr lang="el-GR" dirty="0"/>
              <a:t> χρησιμοποιείται από διάφορες κινητές πλατφόρμες εφαρμογών, όπως </a:t>
            </a:r>
            <a:r>
              <a:rPr lang="el-GR" dirty="0" err="1"/>
              <a:t>ViziApps</a:t>
            </a:r>
            <a:r>
              <a:rPr lang="el-GR" dirty="0"/>
              <a:t>, </a:t>
            </a:r>
            <a:r>
              <a:rPr lang="el-GR" dirty="0" err="1"/>
              <a:t>Worklight</a:t>
            </a:r>
            <a:r>
              <a:rPr lang="el-GR" dirty="0"/>
              <a:t>, </a:t>
            </a:r>
            <a:r>
              <a:rPr lang="el-GR" dirty="0" err="1"/>
              <a:t>Convertigo</a:t>
            </a:r>
            <a:r>
              <a:rPr lang="el-GR" dirty="0"/>
              <a:t> </a:t>
            </a:r>
            <a:r>
              <a:rPr lang="el-GR" dirty="0" smtClean="0"/>
              <a:t>και. 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Adobe</a:t>
            </a:r>
            <a:r>
              <a:rPr lang="el-GR" dirty="0" smtClean="0"/>
              <a:t> </a:t>
            </a:r>
            <a:r>
              <a:rPr lang="el-GR" dirty="0"/>
              <a:t>ανακοίνωσε επίσημα την απόκτηση του </a:t>
            </a:r>
            <a:r>
              <a:rPr lang="el-GR" dirty="0" err="1"/>
              <a:t>Nitobi</a:t>
            </a:r>
            <a:r>
              <a:rPr lang="el-GR" dirty="0"/>
              <a:t> </a:t>
            </a:r>
            <a:r>
              <a:rPr lang="el-GR" dirty="0" err="1"/>
              <a:t>Software</a:t>
            </a:r>
            <a:r>
              <a:rPr lang="el-GR" dirty="0"/>
              <a:t> (ο αρχικός δημιουργός) στις 4 Οκτωβρίου, 2011.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κώδικας </a:t>
            </a:r>
            <a:r>
              <a:rPr lang="el-GR" dirty="0" err="1"/>
              <a:t>PhoneGap</a:t>
            </a:r>
            <a:r>
              <a:rPr lang="el-GR" dirty="0"/>
              <a:t> είχε συμβάλει στην </a:t>
            </a:r>
            <a:r>
              <a:rPr lang="el-GR" dirty="0" err="1"/>
              <a:t>Apache</a:t>
            </a:r>
            <a:r>
              <a:rPr lang="el-GR" dirty="0"/>
              <a:t> </a:t>
            </a:r>
            <a:r>
              <a:rPr lang="el-GR" dirty="0" err="1"/>
              <a:t>Software</a:t>
            </a:r>
            <a:r>
              <a:rPr lang="el-GR" dirty="0"/>
              <a:t> </a:t>
            </a:r>
            <a:r>
              <a:rPr lang="el-GR" dirty="0" err="1"/>
              <a:t>Foundation</a:t>
            </a:r>
            <a:r>
              <a:rPr lang="el-GR" dirty="0"/>
              <a:t> για να ξεκινήσει ένα νέο πρόγραμμα που ονομάζεται </a:t>
            </a:r>
            <a:r>
              <a:rPr lang="el-GR" dirty="0" err="1"/>
              <a:t>Apache</a:t>
            </a:r>
            <a:r>
              <a:rPr lang="el-GR" dirty="0"/>
              <a:t> </a:t>
            </a:r>
            <a:r>
              <a:rPr lang="el-GR" dirty="0" err="1"/>
              <a:t>Cordova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/>
              <a:t>Μετά το Σεπτέμβριο του 2012, η </a:t>
            </a:r>
            <a:r>
              <a:rPr lang="el-GR" dirty="0" err="1"/>
              <a:t>​​"PhoneGap</a:t>
            </a:r>
            <a:r>
              <a:rPr lang="el-GR" dirty="0"/>
              <a:t> </a:t>
            </a:r>
            <a:r>
              <a:rPr lang="el-GR" dirty="0" err="1"/>
              <a:t>Build</a:t>
            </a:r>
            <a:r>
              <a:rPr lang="el-GR" dirty="0"/>
              <a:t>" υπηρεσία επιτρέπει σε έναν προγραμματιστή </a:t>
            </a:r>
            <a:r>
              <a:rPr lang="el-GR" dirty="0" smtClean="0"/>
              <a:t>να ανεβάσει </a:t>
            </a:r>
            <a:r>
              <a:rPr lang="el-GR" dirty="0"/>
              <a:t>τον πηγαίο κώδικα του σε μια </a:t>
            </a:r>
            <a:r>
              <a:rPr lang="el-GR" dirty="0" smtClean="0"/>
              <a:t>"</a:t>
            </a:r>
            <a:r>
              <a:rPr lang="en-GB" dirty="0"/>
              <a:t>cloud compiler</a:t>
            </a:r>
            <a:r>
              <a:rPr lang="el-GR" dirty="0" smtClean="0"/>
              <a:t>" </a:t>
            </a:r>
            <a:r>
              <a:rPr lang="el-GR" dirty="0"/>
              <a:t>που δημιουργεί εφαρμογές για κάθε υποστηριζόμενη </a:t>
            </a:r>
            <a:r>
              <a:rPr lang="el-GR" dirty="0" smtClean="0"/>
              <a:t>πλατφόρμα.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776864" cy="667544"/>
          </a:xfrm>
        </p:spPr>
        <p:txBody>
          <a:bodyPr>
            <a:normAutofit/>
          </a:bodyPr>
          <a:lstStyle/>
          <a:p>
            <a:pPr algn="l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Ιστορική Αναδρομή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12" y="18864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4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27" y="1620812"/>
            <a:ext cx="7787208" cy="2240236"/>
          </a:xfrm>
        </p:spPr>
        <p:txBody>
          <a:bodyPr>
            <a:noAutofit/>
          </a:bodyPr>
          <a:lstStyle/>
          <a:p>
            <a:r>
              <a:rPr lang="el-GR" dirty="0"/>
              <a:t>Επιτρέπει στους προγραμματιστές λογισμικού για τη δημιουργία εφαρμογών για κινητές συσκευές να χρησιμοποιούν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HTML5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με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CSS3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για την </a:t>
            </a:r>
            <a:r>
              <a:rPr lang="el-GR" dirty="0" err="1">
                <a:solidFill>
                  <a:schemeClr val="tx1"/>
                </a:solidFill>
              </a:rPr>
              <a:t>διεπαφή</a:t>
            </a:r>
            <a:r>
              <a:rPr lang="el-GR" dirty="0">
                <a:solidFill>
                  <a:schemeClr val="tx1"/>
                </a:solidFill>
              </a:rPr>
              <a:t>, και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JavaScript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για την λογική</a:t>
            </a:r>
            <a:r>
              <a:rPr lang="el-GR" dirty="0"/>
              <a:t>, αντί για τη συγκεκριμένη  γλώσσα για κάθε </a:t>
            </a:r>
            <a:r>
              <a:rPr lang="el-GR" dirty="0" smtClean="0"/>
              <a:t>συσκευή.</a:t>
            </a:r>
          </a:p>
          <a:p>
            <a:r>
              <a:rPr lang="el-GR" dirty="0" smtClean="0"/>
              <a:t>Η εφαρμογές που δημιουργούνται με την χρήση </a:t>
            </a:r>
            <a:r>
              <a:rPr lang="en-GB" dirty="0" smtClean="0"/>
              <a:t>PhoneGap </a:t>
            </a:r>
            <a:r>
              <a:rPr lang="el-GR" dirty="0" smtClean="0"/>
              <a:t>είναι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φορητές</a:t>
            </a:r>
            <a:r>
              <a:rPr lang="el-GR" dirty="0" smtClean="0"/>
              <a:t>, δηλ. μπορούν να υποστηρίζονται από πολλές συσκευές χωρίς εξατομικεύσεις.</a:t>
            </a:r>
            <a:endParaRPr lang="en-GB" dirty="0" smtClean="0"/>
          </a:p>
          <a:p>
            <a:r>
              <a:rPr lang="el-GR" dirty="0" err="1"/>
              <a:t>PhoneGap</a:t>
            </a:r>
            <a:r>
              <a:rPr lang="el-GR" dirty="0"/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υποστηρίζει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/>
              <a:t>προς το παρόν την ανάπτυξη </a:t>
            </a:r>
            <a:r>
              <a:rPr lang="el-GR" dirty="0" smtClean="0"/>
              <a:t>εφαρμογών για </a:t>
            </a:r>
            <a:r>
              <a:rPr lang="el-GR" dirty="0"/>
              <a:t>τα λειτουργικά συστήματα της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Apple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iOS</a:t>
            </a:r>
            <a:r>
              <a:rPr lang="el-GR" dirty="0"/>
              <a:t>, το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Google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Android</a:t>
            </a:r>
            <a:r>
              <a:rPr lang="el-GR" dirty="0"/>
              <a:t>,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LG</a:t>
            </a:r>
            <a:r>
              <a:rPr lang="el-GR" dirty="0"/>
              <a:t>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webOS</a:t>
            </a:r>
            <a:r>
              <a:rPr lang="el-GR" dirty="0"/>
              <a:t>,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el-GR" dirty="0"/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Windows</a:t>
            </a:r>
            <a:r>
              <a:rPr lang="el-GR" dirty="0"/>
              <a:t>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Phone</a:t>
            </a:r>
            <a:r>
              <a:rPr lang="el-GR" dirty="0"/>
              <a:t>,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Nokia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Symbian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OS</a:t>
            </a:r>
            <a:r>
              <a:rPr lang="el-GR" dirty="0">
                <a:solidFill>
                  <a:schemeClr val="tx1"/>
                </a:solidFill>
              </a:rPr>
              <a:t>,</a:t>
            </a: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RIM</a:t>
            </a:r>
            <a:r>
              <a:rPr lang="el-GR" dirty="0"/>
              <a:t>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BlackBerry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/>
              <a:t>και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Tizen</a:t>
            </a:r>
            <a:r>
              <a:rPr lang="el-GR" dirty="0"/>
              <a:t>.</a:t>
            </a:r>
            <a:endParaRPr lang="el-GR" dirty="0" smtClean="0"/>
          </a:p>
          <a:p>
            <a:endParaRPr lang="el-GR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776864" cy="667544"/>
          </a:xfrm>
        </p:spPr>
        <p:txBody>
          <a:bodyPr>
            <a:normAutofit/>
          </a:bodyPr>
          <a:lstStyle/>
          <a:p>
            <a:pPr algn="l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Πλεονεκτήματα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0288" y="3653012"/>
            <a:ext cx="7776864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Μειονεκτήματα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944" y="4005064"/>
            <a:ext cx="7787208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Ωστόσο, η χρήση των </a:t>
            </a:r>
            <a:r>
              <a:rPr lang="el-GR" dirty="0" err="1"/>
              <a:t>web</a:t>
            </a:r>
            <a:r>
              <a:rPr lang="el-GR" dirty="0"/>
              <a:t>-</a:t>
            </a:r>
            <a:r>
              <a:rPr lang="el-GR" dirty="0" err="1"/>
              <a:t>based</a:t>
            </a:r>
            <a:r>
              <a:rPr lang="el-GR" dirty="0"/>
              <a:t> τεχνολογιών έχει ως αποτέλεσμα πολλές εφαρμογές </a:t>
            </a:r>
            <a:r>
              <a:rPr lang="el-GR" dirty="0" smtClean="0"/>
              <a:t>του </a:t>
            </a:r>
            <a:r>
              <a:rPr lang="el-GR" dirty="0" err="1" smtClean="0"/>
              <a:t>PhoneGap</a:t>
            </a:r>
            <a:r>
              <a:rPr lang="el-GR" dirty="0" smtClean="0"/>
              <a:t> </a:t>
            </a:r>
            <a:r>
              <a:rPr lang="el-GR" dirty="0"/>
              <a:t>να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τρέχουν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πιο αργά </a:t>
            </a:r>
            <a:r>
              <a:rPr lang="el-GR" dirty="0"/>
              <a:t>από τη </a:t>
            </a:r>
            <a:r>
              <a:rPr lang="el-GR" dirty="0" smtClean="0"/>
              <a:t>άλλες εφαρμογές </a:t>
            </a:r>
            <a:r>
              <a:rPr lang="el-GR" dirty="0"/>
              <a:t>με παρόμοια λειτουργικότητα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Adobe</a:t>
            </a:r>
            <a:r>
              <a:rPr lang="el-GR" dirty="0" smtClean="0"/>
              <a:t> </a:t>
            </a:r>
            <a:r>
              <a:rPr lang="el-GR" dirty="0" err="1"/>
              <a:t>Systems</a:t>
            </a:r>
            <a:r>
              <a:rPr lang="el-GR" dirty="0"/>
              <a:t> προειδοποιεί ότι οι εφαρμογές που έχουν δημιουργηθεί με </a:t>
            </a:r>
            <a:r>
              <a:rPr lang="el-GR" dirty="0" err="1"/>
              <a:t>PhoneGap</a:t>
            </a:r>
            <a:r>
              <a:rPr lang="el-GR" dirty="0"/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μπορεί να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απορριφθούν από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την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Apple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smtClean="0"/>
              <a:t>λόγω του ότι τρέχουν πάρα </a:t>
            </a:r>
            <a:r>
              <a:rPr lang="el-GR" dirty="0"/>
              <a:t>πολύ αργά ή </a:t>
            </a:r>
            <a:r>
              <a:rPr lang="el-GR" dirty="0" smtClean="0"/>
              <a:t>ότι η εμφάνιση </a:t>
            </a:r>
            <a:r>
              <a:rPr lang="el-GR" dirty="0"/>
              <a:t>και </a:t>
            </a:r>
            <a:r>
              <a:rPr lang="el-GR" dirty="0" smtClean="0"/>
              <a:t>η λειτουργικότητα τους δεν είναι σύμφωνη με τις απαιτήσεις των χρηστών σύμφωνα με το τι περιμένουν από την πλατφόρμα.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12" y="18864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7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7920880" cy="5256584"/>
          </a:xfrm>
        </p:spPr>
        <p:txBody>
          <a:bodyPr>
            <a:noAutofit/>
          </a:bodyPr>
          <a:lstStyle/>
          <a:p>
            <a:pPr marL="273050" indent="-273050">
              <a:lnSpc>
                <a:spcPct val="90000"/>
              </a:lnSpc>
              <a:buNone/>
            </a:pPr>
            <a:r>
              <a:rPr lang="el-GR" sz="2600" dirty="0" smtClean="0"/>
              <a:t>Το </a:t>
            </a:r>
            <a:r>
              <a:rPr lang="en-GB" sz="2600" dirty="0" smtClean="0"/>
              <a:t>PhoneGap </a:t>
            </a:r>
            <a:r>
              <a:rPr lang="el-GR" sz="2600" dirty="0" smtClean="0"/>
              <a:t>χρησιμοποιείται </a:t>
            </a:r>
            <a:r>
              <a:rPr lang="el-GR" sz="2600" dirty="0"/>
              <a:t>κυρίως για </a:t>
            </a:r>
            <a:r>
              <a:rPr lang="el-GR" sz="2600" dirty="0" smtClean="0"/>
              <a:t>ανάπτυξη</a:t>
            </a:r>
            <a:r>
              <a:rPr lang="en-GB" sz="2600" dirty="0"/>
              <a:t> </a:t>
            </a:r>
            <a:r>
              <a:rPr lang="el-GR" sz="2600" dirty="0" smtClean="0"/>
              <a:t>εφαρμογών σε κινητές συσκευές</a:t>
            </a:r>
            <a:r>
              <a:rPr lang="en-GB" sz="2600" dirty="0" smtClean="0"/>
              <a:t>.</a:t>
            </a:r>
            <a:r>
              <a:rPr lang="el-GR" sz="2600" dirty="0" smtClean="0"/>
              <a:t> Η εγκατάσταση της </a:t>
            </a:r>
            <a:r>
              <a:rPr lang="en-GB" sz="2600" dirty="0"/>
              <a:t>PhoneGap</a:t>
            </a:r>
            <a:r>
              <a:rPr lang="en-GB" sz="2600" b="1" dirty="0"/>
              <a:t> </a:t>
            </a:r>
            <a:r>
              <a:rPr lang="el-GR" sz="2600" dirty="0" smtClean="0"/>
              <a:t>γίνεται αναλόγως της λειτουργικού στο οποίο θέλουμε να είναι διαθέσιμη η εφαρμογή μας.</a:t>
            </a:r>
            <a:endParaRPr lang="en-GB" sz="2600" dirty="0" smtClean="0"/>
          </a:p>
          <a:p>
            <a:pPr marL="273050" indent="-273050">
              <a:lnSpc>
                <a:spcPct val="90000"/>
              </a:lnSpc>
              <a:buNone/>
            </a:pPr>
            <a:endParaRPr lang="en-GB" sz="2600" dirty="0"/>
          </a:p>
          <a:p>
            <a:pPr marL="273050" indent="-273050">
              <a:lnSpc>
                <a:spcPct val="90000"/>
              </a:lnSpc>
              <a:buNone/>
            </a:pPr>
            <a:r>
              <a:rPr lang="el-GR" sz="2600" dirty="0" smtClean="0"/>
              <a:t>Για εφαρμογές σε </a:t>
            </a:r>
            <a:r>
              <a:rPr lang="en-GB" sz="2600" dirty="0" smtClean="0"/>
              <a:t>Android</a:t>
            </a:r>
            <a:r>
              <a:rPr lang="el-GR" sz="2600" dirty="0" smtClean="0"/>
              <a:t> απαιτείται εγκατάσταση</a:t>
            </a:r>
            <a:r>
              <a:rPr lang="en-GB" sz="2600" dirty="0" smtClean="0"/>
              <a:t> </a:t>
            </a:r>
            <a:r>
              <a:rPr lang="el-GR" sz="2600" dirty="0" smtClean="0"/>
              <a:t>των :</a:t>
            </a:r>
            <a:endParaRPr lang="en-GB" sz="2600" dirty="0" smtClean="0"/>
          </a:p>
          <a:p>
            <a:pPr>
              <a:lnSpc>
                <a:spcPct val="90000"/>
              </a:lnSpc>
            </a:pPr>
            <a:r>
              <a:rPr lang="en-GB" sz="2600" b="1" dirty="0" smtClean="0"/>
              <a:t>Eclipse Classic </a:t>
            </a:r>
            <a:r>
              <a:rPr lang="en-GB" sz="2600" dirty="0"/>
              <a:t>(http://www.eclipse.org/downloads/)</a:t>
            </a:r>
            <a:endParaRPr lang="en-GB" sz="2600" dirty="0" smtClean="0"/>
          </a:p>
          <a:p>
            <a:pPr>
              <a:lnSpc>
                <a:spcPct val="90000"/>
              </a:lnSpc>
            </a:pPr>
            <a:r>
              <a:rPr lang="en-GB" sz="2600" b="1" dirty="0" smtClean="0"/>
              <a:t>Android SDK </a:t>
            </a:r>
            <a:r>
              <a:rPr lang="en-GB" sz="2600" dirty="0"/>
              <a:t>(http://developer.android.com/sdk/index.html)</a:t>
            </a:r>
            <a:endParaRPr lang="en-GB" sz="2600" dirty="0" smtClean="0"/>
          </a:p>
          <a:p>
            <a:pPr>
              <a:lnSpc>
                <a:spcPct val="90000"/>
              </a:lnSpc>
            </a:pPr>
            <a:r>
              <a:rPr lang="en-GB" sz="2600" b="1" dirty="0" smtClean="0"/>
              <a:t>ADT Plugin </a:t>
            </a:r>
            <a:r>
              <a:rPr lang="en-GB" sz="2600" dirty="0"/>
              <a:t>(http://developer.android.com/tools/sdk/eclipse-adt.html)</a:t>
            </a:r>
            <a:endParaRPr lang="en-GB" sz="2600" dirty="0" smtClean="0"/>
          </a:p>
          <a:p>
            <a:pPr>
              <a:lnSpc>
                <a:spcPct val="90000"/>
              </a:lnSpc>
            </a:pPr>
            <a:r>
              <a:rPr lang="en-GB" sz="2600" b="1" dirty="0" smtClean="0"/>
              <a:t>PhoneGap</a:t>
            </a:r>
            <a:r>
              <a:rPr lang="en-GB" sz="2600" b="1" dirty="0"/>
              <a:t> </a:t>
            </a:r>
            <a:r>
              <a:rPr lang="en-GB" sz="2600" dirty="0"/>
              <a:t>(http://phonegap.com/)</a:t>
            </a:r>
            <a:endParaRPr lang="el-GR" sz="2600" dirty="0" smtClean="0">
              <a:hlinkClick r:id="rId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776864" cy="667544"/>
          </a:xfrm>
        </p:spPr>
        <p:txBody>
          <a:bodyPr>
            <a:normAutofit/>
          </a:bodyPr>
          <a:lstStyle/>
          <a:p>
            <a:pPr algn="l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την εγκατάσταση του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PhoneGap..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12" y="18864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776864" cy="667544"/>
          </a:xfrm>
        </p:spPr>
        <p:txBody>
          <a:bodyPr>
            <a:normAutofit/>
          </a:bodyPr>
          <a:lstStyle/>
          <a:p>
            <a:pPr algn="l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εκτέλεσης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 World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/>
          <a:srcRect t="8392" r="72228" b="55574"/>
          <a:stretch/>
        </p:blipFill>
        <p:spPr bwMode="auto">
          <a:xfrm>
            <a:off x="11589" y="1052736"/>
            <a:ext cx="4170645" cy="3028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95936" y="1772816"/>
            <a:ext cx="57024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18" y="1148430"/>
            <a:ext cx="4390752" cy="266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DCIM\100MSDCF\DSC014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13152" b="5526"/>
          <a:stretch/>
        </p:blipFill>
        <p:spPr bwMode="auto">
          <a:xfrm rot="5400000">
            <a:off x="693199" y="4557325"/>
            <a:ext cx="2807423" cy="17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 cstate="print"/>
          <a:srcRect l="19885" t="5841" r="77530" b="91414"/>
          <a:stretch/>
        </p:blipFill>
        <p:spPr bwMode="auto">
          <a:xfrm>
            <a:off x="6039629" y="1414773"/>
            <a:ext cx="1150883" cy="6100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5436096" y="1340768"/>
            <a:ext cx="64807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80112" y="1340768"/>
            <a:ext cx="151216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23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037186"/>
            <a:ext cx="3449101" cy="24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 rot="5400000">
            <a:off x="5722278" y="2854789"/>
            <a:ext cx="194791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10800000">
            <a:off x="3154939" y="4802705"/>
            <a:ext cx="194791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776864" cy="66754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5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Βασικές δυνατότητες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2053" r="53930" b="41057"/>
          <a:stretch/>
        </p:blipFill>
        <p:spPr bwMode="auto">
          <a:xfrm>
            <a:off x="246101" y="1024223"/>
            <a:ext cx="4134086" cy="410503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 t="22053" r="11463" b="16871"/>
          <a:stretch/>
        </p:blipFill>
        <p:spPr bwMode="auto">
          <a:xfrm>
            <a:off x="5076056" y="1024223"/>
            <a:ext cx="3365029" cy="57245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http://ts3.mm.bing.net/th?id=H.4763553483915742&amp;pid=1.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74700"/>
            <a:ext cx="774886" cy="7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2155" r="52891" b="53760"/>
          <a:stretch/>
        </p:blipFill>
        <p:spPr bwMode="auto">
          <a:xfrm>
            <a:off x="179512" y="947737"/>
            <a:ext cx="5629275" cy="22574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22155" r="22487" b="64343"/>
          <a:stretch/>
        </p:blipFill>
        <p:spPr bwMode="auto">
          <a:xfrm>
            <a:off x="477094" y="3744663"/>
            <a:ext cx="3248025" cy="12654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6" t="22155" r="1640" b="8943"/>
          <a:stretch/>
        </p:blipFill>
        <p:spPr bwMode="auto">
          <a:xfrm>
            <a:off x="4788024" y="2996952"/>
            <a:ext cx="3387527" cy="375284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627784" y="3861048"/>
            <a:ext cx="2078998" cy="404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8687" y="246707"/>
            <a:ext cx="7776864" cy="66754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5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Εικόνα με </a:t>
            </a:r>
            <a:r>
              <a:rPr lang="el-G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υπερσύνδεσμο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://ts3.mm.bing.net/th?id=H.4763553483915742&amp;pid=1.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74700"/>
            <a:ext cx="774886" cy="7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ts3.mm.bing.net/th?id=H.4763553483915742&amp;pid=1.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88" y="115745"/>
            <a:ext cx="774886" cy="7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8686" y="246707"/>
            <a:ext cx="8061745" cy="66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5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&lt;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εισαγωγή πίνακα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22256" r="55391" b="8943"/>
          <a:stretch/>
        </p:blipFill>
        <p:spPr bwMode="auto">
          <a:xfrm>
            <a:off x="123823" y="914251"/>
            <a:ext cx="4880225" cy="592099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4" t="24085" r="9766" b="49898"/>
          <a:stretch/>
        </p:blipFill>
        <p:spPr bwMode="auto">
          <a:xfrm>
            <a:off x="4287119" y="2655546"/>
            <a:ext cx="4536504" cy="23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316</TotalTime>
  <Words>806</Words>
  <Application>Microsoft Office PowerPoint</Application>
  <PresentationFormat>On-screen Show (4:3)</PresentationFormat>
  <Paragraphs>94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Composite</vt:lpstr>
      <vt:lpstr>SmartLib Phonegap</vt:lpstr>
      <vt:lpstr>PhoneGap</vt:lpstr>
      <vt:lpstr>Ιστορική Αναδρομή</vt:lpstr>
      <vt:lpstr>Πλεονεκτήματα </vt:lpstr>
      <vt:lpstr>Για την εγκατάσταση του PhoneGap..</vt:lpstr>
      <vt:lpstr>Παράδειγμα εκτέλεσης Hello World</vt:lpstr>
      <vt:lpstr>HTML 5 Βασικές δυνατότητες</vt:lpstr>
      <vt:lpstr>HTML 5 Εικόνα με υπερσύνδεσμο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Ευχαριστούμε πολύ..</vt:lpstr>
    </vt:vector>
  </TitlesOfParts>
  <Company>University of Cyprus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SmartLib Phonegap</dc:title>
  <dc:creator>danton02</dc:creator>
  <cp:lastModifiedBy>danton02</cp:lastModifiedBy>
  <cp:revision>32</cp:revision>
  <dcterms:created xsi:type="dcterms:W3CDTF">2013-04-25T18:36:32Z</dcterms:created>
  <dcterms:modified xsi:type="dcterms:W3CDTF">2013-04-25T23:53:02Z</dcterms:modified>
</cp:coreProperties>
</file>