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0"/>
  </p:notesMasterIdLst>
  <p:sldIdLst>
    <p:sldId id="256" r:id="rId2"/>
    <p:sldId id="260" r:id="rId3"/>
    <p:sldId id="261" r:id="rId4"/>
    <p:sldId id="257" r:id="rId5"/>
    <p:sldId id="277" r:id="rId6"/>
    <p:sldId id="278" r:id="rId7"/>
    <p:sldId id="258" r:id="rId8"/>
    <p:sldId id="262" r:id="rId9"/>
    <p:sldId id="263" r:id="rId10"/>
    <p:sldId id="264" r:id="rId11"/>
    <p:sldId id="265" r:id="rId12"/>
    <p:sldId id="266" r:id="rId13"/>
    <p:sldId id="274" r:id="rId14"/>
    <p:sldId id="267" r:id="rId15"/>
    <p:sldId id="280" r:id="rId16"/>
    <p:sldId id="276" r:id="rId17"/>
    <p:sldId id="268" r:id="rId18"/>
    <p:sldId id="269" r:id="rId19"/>
    <p:sldId id="270" r:id="rId20"/>
    <p:sldId id="271" r:id="rId21"/>
    <p:sldId id="272" r:id="rId22"/>
    <p:sldId id="273" r:id="rId23"/>
    <p:sldId id="275" r:id="rId24"/>
    <p:sldId id="279" r:id="rId25"/>
    <p:sldId id="281" r:id="rId26"/>
    <p:sldId id="282" r:id="rId27"/>
    <p:sldId id="283" r:id="rId28"/>
    <p:sldId id="259" r:id="rId29"/>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EF1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9" autoAdjust="0"/>
    <p:restoredTop sz="95008" autoAdjust="0"/>
  </p:normalViewPr>
  <p:slideViewPr>
    <p:cSldViewPr snapToGrid="0">
      <p:cViewPr>
        <p:scale>
          <a:sx n="50" d="100"/>
          <a:sy n="50" d="100"/>
        </p:scale>
        <p:origin x="1356" y="1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CF5E80-7EAB-4E46-A8DE-40C46A4DD5CD}" type="datetimeFigureOut">
              <a:rPr lang="en-CY" smtClean="0"/>
              <a:t>28/04/2023</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10DE5-5BDC-4911-902F-5D32BE23976E}" type="slidenum">
              <a:rPr lang="en-CY" smtClean="0"/>
              <a:t>‹#›</a:t>
            </a:fld>
            <a:endParaRPr lang="en-CY"/>
          </a:p>
        </p:txBody>
      </p:sp>
    </p:spTree>
    <p:extLst>
      <p:ext uri="{BB962C8B-B14F-4D97-AF65-F5344CB8AC3E}">
        <p14:creationId xmlns:p14="http://schemas.microsoft.com/office/powerpoint/2010/main" val="56068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8D010DE5-5BDC-4911-902F-5D32BE23976E}" type="slidenum">
              <a:rPr lang="en-CY" smtClean="0"/>
              <a:t>1</a:t>
            </a:fld>
            <a:endParaRPr lang="en-CY"/>
          </a:p>
        </p:txBody>
      </p:sp>
    </p:spTree>
    <p:extLst>
      <p:ext uri="{BB962C8B-B14F-4D97-AF65-F5344CB8AC3E}">
        <p14:creationId xmlns:p14="http://schemas.microsoft.com/office/powerpoint/2010/main" val="303477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16F55-29BF-D2C2-66EE-A8893389EE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Y"/>
          </a:p>
        </p:txBody>
      </p:sp>
      <p:sp>
        <p:nvSpPr>
          <p:cNvPr id="3" name="Subtitle 2">
            <a:extLst>
              <a:ext uri="{FF2B5EF4-FFF2-40B4-BE49-F238E27FC236}">
                <a16:creationId xmlns:a16="http://schemas.microsoft.com/office/drawing/2014/main" id="{6FEF88D8-1829-6CE9-193A-F58D85DD3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a:p>
        </p:txBody>
      </p:sp>
      <p:sp>
        <p:nvSpPr>
          <p:cNvPr id="4" name="Date Placeholder 3">
            <a:extLst>
              <a:ext uri="{FF2B5EF4-FFF2-40B4-BE49-F238E27FC236}">
                <a16:creationId xmlns:a16="http://schemas.microsoft.com/office/drawing/2014/main" id="{9DC0B9E7-E752-D797-24AA-F35C218E10C2}"/>
              </a:ext>
            </a:extLst>
          </p:cNvPr>
          <p:cNvSpPr>
            <a:spLocks noGrp="1"/>
          </p:cNvSpPr>
          <p:nvPr>
            <p:ph type="dt" sz="half" idx="10"/>
          </p:nvPr>
        </p:nvSpPr>
        <p:spPr/>
        <p:txBody>
          <a:bodyPr/>
          <a:lstStyle/>
          <a:p>
            <a:fld id="{098A0168-EB40-45AF-89A1-87DE0A55FFC6}" type="datetime1">
              <a:rPr lang="en-US" smtClean="0"/>
              <a:t>4/28/2023</a:t>
            </a:fld>
            <a:endParaRPr lang="en-US"/>
          </a:p>
        </p:txBody>
      </p:sp>
      <p:sp>
        <p:nvSpPr>
          <p:cNvPr id="5" name="Footer Placeholder 4">
            <a:extLst>
              <a:ext uri="{FF2B5EF4-FFF2-40B4-BE49-F238E27FC236}">
                <a16:creationId xmlns:a16="http://schemas.microsoft.com/office/drawing/2014/main" id="{A0FCF77F-20EF-99D0-DF7F-302F3BA5E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FEAF0-F935-367A-F60C-9185F7C8BEAA}"/>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84701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FB71-E34F-04BF-D76D-05A0A47E88B4}"/>
              </a:ext>
            </a:extLst>
          </p:cNvPr>
          <p:cNvSpPr>
            <a:spLocks noGrp="1"/>
          </p:cNvSpPr>
          <p:nvPr>
            <p:ph type="title"/>
          </p:nvPr>
        </p:nvSpPr>
        <p:spPr/>
        <p:txBody>
          <a:bodyPr/>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B947FC5C-6219-AE23-E155-6AED6745FF9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CB66546D-7800-85B4-7826-F22BFD62E6EF}"/>
              </a:ext>
            </a:extLst>
          </p:cNvPr>
          <p:cNvSpPr>
            <a:spLocks noGrp="1"/>
          </p:cNvSpPr>
          <p:nvPr>
            <p:ph type="dt" sz="half" idx="10"/>
          </p:nvPr>
        </p:nvSpPr>
        <p:spPr/>
        <p:txBody>
          <a:bodyPr/>
          <a:lstStyle/>
          <a:p>
            <a:fld id="{8F8CA68F-747D-436A-B5BB-2EBC3ED499E4}" type="datetime1">
              <a:rPr lang="en-US" smtClean="0"/>
              <a:t>4/28/2023</a:t>
            </a:fld>
            <a:endParaRPr lang="en-US"/>
          </a:p>
        </p:txBody>
      </p:sp>
      <p:sp>
        <p:nvSpPr>
          <p:cNvPr id="5" name="Footer Placeholder 4">
            <a:extLst>
              <a:ext uri="{FF2B5EF4-FFF2-40B4-BE49-F238E27FC236}">
                <a16:creationId xmlns:a16="http://schemas.microsoft.com/office/drawing/2014/main" id="{6473E1BE-4348-913F-4D6D-B688BA7A9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9E540-68DF-9BB8-055F-618E7823F1D3}"/>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97350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B3D556-3152-B9DF-D572-8A8C8195AE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4CA95ADE-FAC0-4A35-7C3A-ED746C6389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45E08611-2A13-5B99-4152-9D4B7571F168}"/>
              </a:ext>
            </a:extLst>
          </p:cNvPr>
          <p:cNvSpPr>
            <a:spLocks noGrp="1"/>
          </p:cNvSpPr>
          <p:nvPr>
            <p:ph type="dt" sz="half" idx="10"/>
          </p:nvPr>
        </p:nvSpPr>
        <p:spPr/>
        <p:txBody>
          <a:bodyPr/>
          <a:lstStyle/>
          <a:p>
            <a:fld id="{6DD8DC11-9E39-40A0-B3DC-E3F2AD04A616}" type="datetime1">
              <a:rPr lang="en-US" smtClean="0"/>
              <a:t>4/28/2023</a:t>
            </a:fld>
            <a:endParaRPr lang="en-US"/>
          </a:p>
        </p:txBody>
      </p:sp>
      <p:sp>
        <p:nvSpPr>
          <p:cNvPr id="5" name="Footer Placeholder 4">
            <a:extLst>
              <a:ext uri="{FF2B5EF4-FFF2-40B4-BE49-F238E27FC236}">
                <a16:creationId xmlns:a16="http://schemas.microsoft.com/office/drawing/2014/main" id="{CA9D18D4-853D-1A38-3AF0-A77CE5A79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DC0FD-8560-A4C2-A407-34F36FF717E6}"/>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2866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A299-6D80-9296-27FD-85265320A8A2}"/>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71829CD3-1CFD-A724-1D8B-86B55DBB6A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C3DED3DE-7942-A85A-52EB-1FCF8AE5AEB9}"/>
              </a:ext>
            </a:extLst>
          </p:cNvPr>
          <p:cNvSpPr>
            <a:spLocks noGrp="1"/>
          </p:cNvSpPr>
          <p:nvPr>
            <p:ph type="dt" sz="half" idx="10"/>
          </p:nvPr>
        </p:nvSpPr>
        <p:spPr/>
        <p:txBody>
          <a:bodyPr/>
          <a:lstStyle/>
          <a:p>
            <a:fld id="{BE0A88F0-556B-4BB7-8AAB-D63AEB65C662}" type="datetime1">
              <a:rPr lang="en-US" smtClean="0"/>
              <a:t>4/28/2023</a:t>
            </a:fld>
            <a:endParaRPr lang="en-US"/>
          </a:p>
        </p:txBody>
      </p:sp>
      <p:sp>
        <p:nvSpPr>
          <p:cNvPr id="5" name="Footer Placeholder 4">
            <a:extLst>
              <a:ext uri="{FF2B5EF4-FFF2-40B4-BE49-F238E27FC236}">
                <a16:creationId xmlns:a16="http://schemas.microsoft.com/office/drawing/2014/main" id="{CE1012CC-6EE5-8436-3001-52B7F3B2F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FB387-5760-A9AE-F39E-ED72A932B2D8}"/>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6363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D7FF-0BC1-107B-4DD5-7010BBE6AE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Y"/>
          </a:p>
        </p:txBody>
      </p:sp>
      <p:sp>
        <p:nvSpPr>
          <p:cNvPr id="3" name="Text Placeholder 2">
            <a:extLst>
              <a:ext uri="{FF2B5EF4-FFF2-40B4-BE49-F238E27FC236}">
                <a16:creationId xmlns:a16="http://schemas.microsoft.com/office/drawing/2014/main" id="{F2203A2A-298F-B74F-3E49-8C865CA39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AF60FB-07DA-D721-913F-A176E308301E}"/>
              </a:ext>
            </a:extLst>
          </p:cNvPr>
          <p:cNvSpPr>
            <a:spLocks noGrp="1"/>
          </p:cNvSpPr>
          <p:nvPr>
            <p:ph type="dt" sz="half" idx="10"/>
          </p:nvPr>
        </p:nvSpPr>
        <p:spPr/>
        <p:txBody>
          <a:bodyPr/>
          <a:lstStyle/>
          <a:p>
            <a:fld id="{60E05506-6815-4E0E-B1DE-ECA35C2016DF}" type="datetime1">
              <a:rPr lang="en-US" smtClean="0"/>
              <a:t>4/28/2023</a:t>
            </a:fld>
            <a:endParaRPr lang="en-US"/>
          </a:p>
        </p:txBody>
      </p:sp>
      <p:sp>
        <p:nvSpPr>
          <p:cNvPr id="5" name="Footer Placeholder 4">
            <a:extLst>
              <a:ext uri="{FF2B5EF4-FFF2-40B4-BE49-F238E27FC236}">
                <a16:creationId xmlns:a16="http://schemas.microsoft.com/office/drawing/2014/main" id="{16725613-2E4C-2580-6897-D17AB28AC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9D9E2-9C41-F08B-F41B-C5A72C36B665}"/>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70826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81A1-DDAE-C14A-89D3-A8BBC0B9B705}"/>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F832881F-6CE2-4690-BEEC-6038A8F6111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Content Placeholder 3">
            <a:extLst>
              <a:ext uri="{FF2B5EF4-FFF2-40B4-BE49-F238E27FC236}">
                <a16:creationId xmlns:a16="http://schemas.microsoft.com/office/drawing/2014/main" id="{C6916670-45A3-2AB2-B980-A060561BADF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Date Placeholder 4">
            <a:extLst>
              <a:ext uri="{FF2B5EF4-FFF2-40B4-BE49-F238E27FC236}">
                <a16:creationId xmlns:a16="http://schemas.microsoft.com/office/drawing/2014/main" id="{0AB8C1AD-430E-2383-33D9-973D123894BF}"/>
              </a:ext>
            </a:extLst>
          </p:cNvPr>
          <p:cNvSpPr>
            <a:spLocks noGrp="1"/>
          </p:cNvSpPr>
          <p:nvPr>
            <p:ph type="dt" sz="half" idx="10"/>
          </p:nvPr>
        </p:nvSpPr>
        <p:spPr/>
        <p:txBody>
          <a:bodyPr/>
          <a:lstStyle/>
          <a:p>
            <a:fld id="{FC6E85F7-A724-48A4-9D33-CEBC5174E865}" type="datetime1">
              <a:rPr lang="en-US" smtClean="0"/>
              <a:t>4/28/2023</a:t>
            </a:fld>
            <a:endParaRPr lang="en-US"/>
          </a:p>
        </p:txBody>
      </p:sp>
      <p:sp>
        <p:nvSpPr>
          <p:cNvPr id="6" name="Footer Placeholder 5">
            <a:extLst>
              <a:ext uri="{FF2B5EF4-FFF2-40B4-BE49-F238E27FC236}">
                <a16:creationId xmlns:a16="http://schemas.microsoft.com/office/drawing/2014/main" id="{EEB0E68A-1D23-B692-8793-5C8F997C7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E1F77-5DE3-48C0-F2FA-46ECE64851A0}"/>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70419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F0AA-F1A9-59E4-CF6B-A95EE90BE6AF}"/>
              </a:ext>
            </a:extLst>
          </p:cNvPr>
          <p:cNvSpPr>
            <a:spLocks noGrp="1"/>
          </p:cNvSpPr>
          <p:nvPr>
            <p:ph type="title"/>
          </p:nvPr>
        </p:nvSpPr>
        <p:spPr>
          <a:xfrm>
            <a:off x="839788" y="365125"/>
            <a:ext cx="10515600" cy="1325563"/>
          </a:xfrm>
        </p:spPr>
        <p:txBody>
          <a:bodyPr/>
          <a:lstStyle/>
          <a:p>
            <a:r>
              <a:rPr lang="en-GB"/>
              <a:t>Click to edit Master title style</a:t>
            </a:r>
            <a:endParaRPr lang="en-CY"/>
          </a:p>
        </p:txBody>
      </p:sp>
      <p:sp>
        <p:nvSpPr>
          <p:cNvPr id="3" name="Text Placeholder 2">
            <a:extLst>
              <a:ext uri="{FF2B5EF4-FFF2-40B4-BE49-F238E27FC236}">
                <a16:creationId xmlns:a16="http://schemas.microsoft.com/office/drawing/2014/main" id="{B6973C5F-C08C-FB24-C0A0-9FCF00C5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9FFAB25-7E08-C77C-6ACA-BE4C6E0FC16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Text Placeholder 4">
            <a:extLst>
              <a:ext uri="{FF2B5EF4-FFF2-40B4-BE49-F238E27FC236}">
                <a16:creationId xmlns:a16="http://schemas.microsoft.com/office/drawing/2014/main" id="{E6782DA5-2AF8-BE15-F7F5-7710F28B4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667938-91E9-E426-6DFB-EDD7D432EC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7" name="Date Placeholder 6">
            <a:extLst>
              <a:ext uri="{FF2B5EF4-FFF2-40B4-BE49-F238E27FC236}">
                <a16:creationId xmlns:a16="http://schemas.microsoft.com/office/drawing/2014/main" id="{049EB420-905E-FF80-3AD1-332B58466A75}"/>
              </a:ext>
            </a:extLst>
          </p:cNvPr>
          <p:cNvSpPr>
            <a:spLocks noGrp="1"/>
          </p:cNvSpPr>
          <p:nvPr>
            <p:ph type="dt" sz="half" idx="10"/>
          </p:nvPr>
        </p:nvSpPr>
        <p:spPr/>
        <p:txBody>
          <a:bodyPr/>
          <a:lstStyle/>
          <a:p>
            <a:fld id="{42806E7A-BDD3-46A3-BEE2-EB821F9236B4}" type="datetime1">
              <a:rPr lang="en-US" smtClean="0"/>
              <a:t>4/28/2023</a:t>
            </a:fld>
            <a:endParaRPr lang="en-US"/>
          </a:p>
        </p:txBody>
      </p:sp>
      <p:sp>
        <p:nvSpPr>
          <p:cNvPr id="8" name="Footer Placeholder 7">
            <a:extLst>
              <a:ext uri="{FF2B5EF4-FFF2-40B4-BE49-F238E27FC236}">
                <a16:creationId xmlns:a16="http://schemas.microsoft.com/office/drawing/2014/main" id="{2ACEE61E-6C99-E31A-76F6-8922F20AD7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69F0D1-1301-6782-F447-7AC6F56613C1}"/>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644776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32CB4-930B-21B2-C09E-F5C8A8BBBE6E}"/>
              </a:ext>
            </a:extLst>
          </p:cNvPr>
          <p:cNvSpPr>
            <a:spLocks noGrp="1"/>
          </p:cNvSpPr>
          <p:nvPr>
            <p:ph type="title"/>
          </p:nvPr>
        </p:nvSpPr>
        <p:spPr/>
        <p:txBody>
          <a:bodyPr/>
          <a:lstStyle/>
          <a:p>
            <a:r>
              <a:rPr lang="en-GB"/>
              <a:t>Click to edit Master title style</a:t>
            </a:r>
            <a:endParaRPr lang="en-CY"/>
          </a:p>
        </p:txBody>
      </p:sp>
      <p:sp>
        <p:nvSpPr>
          <p:cNvPr id="3" name="Date Placeholder 2">
            <a:extLst>
              <a:ext uri="{FF2B5EF4-FFF2-40B4-BE49-F238E27FC236}">
                <a16:creationId xmlns:a16="http://schemas.microsoft.com/office/drawing/2014/main" id="{9F098A04-BEBD-FE6B-1936-05515285E9DB}"/>
              </a:ext>
            </a:extLst>
          </p:cNvPr>
          <p:cNvSpPr>
            <a:spLocks noGrp="1"/>
          </p:cNvSpPr>
          <p:nvPr>
            <p:ph type="dt" sz="half" idx="10"/>
          </p:nvPr>
        </p:nvSpPr>
        <p:spPr/>
        <p:txBody>
          <a:bodyPr/>
          <a:lstStyle/>
          <a:p>
            <a:fld id="{9ED1540C-9440-4E7A-B71A-BEFEE06869E3}" type="datetime1">
              <a:rPr lang="en-US" smtClean="0"/>
              <a:t>4/28/2023</a:t>
            </a:fld>
            <a:endParaRPr lang="en-US"/>
          </a:p>
        </p:txBody>
      </p:sp>
      <p:sp>
        <p:nvSpPr>
          <p:cNvPr id="4" name="Footer Placeholder 3">
            <a:extLst>
              <a:ext uri="{FF2B5EF4-FFF2-40B4-BE49-F238E27FC236}">
                <a16:creationId xmlns:a16="http://schemas.microsoft.com/office/drawing/2014/main" id="{F12D59D1-168C-9013-A29E-021A4781C6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A5A1E2-51EC-A956-3CFD-FA41FF9979E7}"/>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91998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42A7E-6C31-4AC7-8407-FC6DC0795085}"/>
              </a:ext>
            </a:extLst>
          </p:cNvPr>
          <p:cNvSpPr>
            <a:spLocks noGrp="1"/>
          </p:cNvSpPr>
          <p:nvPr>
            <p:ph type="dt" sz="half" idx="10"/>
          </p:nvPr>
        </p:nvSpPr>
        <p:spPr/>
        <p:txBody>
          <a:bodyPr/>
          <a:lstStyle/>
          <a:p>
            <a:fld id="{E0318DDB-88AC-4039-B59C-B05DC4C9C16C}" type="datetime1">
              <a:rPr lang="en-US" smtClean="0"/>
              <a:t>4/28/2023</a:t>
            </a:fld>
            <a:endParaRPr lang="en-US"/>
          </a:p>
        </p:txBody>
      </p:sp>
      <p:sp>
        <p:nvSpPr>
          <p:cNvPr id="3" name="Footer Placeholder 2">
            <a:extLst>
              <a:ext uri="{FF2B5EF4-FFF2-40B4-BE49-F238E27FC236}">
                <a16:creationId xmlns:a16="http://schemas.microsoft.com/office/drawing/2014/main" id="{1D0D9463-0D85-51C5-E900-FBA409F946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F170A-9B8F-929D-0740-927D8E112CBA}"/>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03987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307B-0BBE-9CD4-6ECF-0E6DE852AE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C4DFF4D3-BA50-0EDC-3E33-845EC1F648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E076E917-7F24-1F79-3735-26C4305E9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F2C2A0-2BF0-6114-49BD-72FF924D882E}"/>
              </a:ext>
            </a:extLst>
          </p:cNvPr>
          <p:cNvSpPr>
            <a:spLocks noGrp="1"/>
          </p:cNvSpPr>
          <p:nvPr>
            <p:ph type="dt" sz="half" idx="10"/>
          </p:nvPr>
        </p:nvSpPr>
        <p:spPr/>
        <p:txBody>
          <a:bodyPr/>
          <a:lstStyle/>
          <a:p>
            <a:fld id="{E082ABFB-60E7-4BA1-866A-7059F058065B}" type="datetime1">
              <a:rPr lang="en-US" smtClean="0"/>
              <a:t>4/28/2023</a:t>
            </a:fld>
            <a:endParaRPr lang="en-US"/>
          </a:p>
        </p:txBody>
      </p:sp>
      <p:sp>
        <p:nvSpPr>
          <p:cNvPr id="6" name="Footer Placeholder 5">
            <a:extLst>
              <a:ext uri="{FF2B5EF4-FFF2-40B4-BE49-F238E27FC236}">
                <a16:creationId xmlns:a16="http://schemas.microsoft.com/office/drawing/2014/main" id="{D9149586-5118-F728-29E7-E5CA68D5DB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FE4A3-CEFF-6332-4D2B-7CA3DAE8A47F}"/>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16087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D5CF-CE0C-A350-F3F2-B13789CC54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687FBE17-FBD9-0E72-1B49-1FC7B0010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ABF1CE42-F5BD-494F-EEF4-D24A2411E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F8BD7B-4344-E7E6-C266-89F3FF84272B}"/>
              </a:ext>
            </a:extLst>
          </p:cNvPr>
          <p:cNvSpPr>
            <a:spLocks noGrp="1"/>
          </p:cNvSpPr>
          <p:nvPr>
            <p:ph type="dt" sz="half" idx="10"/>
          </p:nvPr>
        </p:nvSpPr>
        <p:spPr/>
        <p:txBody>
          <a:bodyPr/>
          <a:lstStyle/>
          <a:p>
            <a:fld id="{2694112F-55F4-4776-A323-7418930321C8}" type="datetime1">
              <a:rPr lang="en-US" smtClean="0"/>
              <a:t>4/28/2023</a:t>
            </a:fld>
            <a:endParaRPr lang="en-US"/>
          </a:p>
        </p:txBody>
      </p:sp>
      <p:sp>
        <p:nvSpPr>
          <p:cNvPr id="6" name="Footer Placeholder 5">
            <a:extLst>
              <a:ext uri="{FF2B5EF4-FFF2-40B4-BE49-F238E27FC236}">
                <a16:creationId xmlns:a16="http://schemas.microsoft.com/office/drawing/2014/main" id="{C97054A2-38B1-FCD6-EF5E-35DF62D1C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EDDFF2-8A22-E162-4F2A-F766C96086D9}"/>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0482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ABE5B-4E36-8673-3419-24E61B861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Y"/>
          </a:p>
        </p:txBody>
      </p:sp>
      <p:sp>
        <p:nvSpPr>
          <p:cNvPr id="3" name="Text Placeholder 2">
            <a:extLst>
              <a:ext uri="{FF2B5EF4-FFF2-40B4-BE49-F238E27FC236}">
                <a16:creationId xmlns:a16="http://schemas.microsoft.com/office/drawing/2014/main" id="{C63FFD5F-D08C-99C8-48E0-6A9A3F21E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D0E8FC2E-174A-5801-B4A2-24ABF7A48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EA57F-793F-4683-BD8A-741FD4B89154}" type="datetime1">
              <a:rPr lang="en-US" smtClean="0"/>
              <a:t>4/28/2023</a:t>
            </a:fld>
            <a:endParaRPr lang="en-US" dirty="0"/>
          </a:p>
        </p:txBody>
      </p:sp>
      <p:sp>
        <p:nvSpPr>
          <p:cNvPr id="5" name="Footer Placeholder 4">
            <a:extLst>
              <a:ext uri="{FF2B5EF4-FFF2-40B4-BE49-F238E27FC236}">
                <a16:creationId xmlns:a16="http://schemas.microsoft.com/office/drawing/2014/main" id="{6BBCF0AC-8601-BD1F-9C84-1DBF73360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2A54B0-D0CC-5F10-5DD5-6253E662AE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242107384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gif"/><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1.png"/><Relationship Id="rId5" Type="http://schemas.openxmlformats.org/officeDocument/2006/relationships/image" Target="../media/image36.png"/><Relationship Id="rId10" Type="http://schemas.openxmlformats.org/officeDocument/2006/relationships/image" Target="../media/image3.png"/><Relationship Id="rId4" Type="http://schemas.openxmlformats.org/officeDocument/2006/relationships/image" Target="../media/image35.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png"/><Relationship Id="rId7"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nyc.gov/site/tlc/about/raw-data.page" TargetMode="External"/><Relationship Id="rId7" Type="http://schemas.openxmlformats.org/officeDocument/2006/relationships/hyperlink" Target="https://www.youtube.com/watch?v=Uza3k_nrNKw" TargetMode="External"/><Relationship Id="rId2" Type="http://schemas.openxmlformats.org/officeDocument/2006/relationships/hyperlink" Target="https://data.cityofnewyork.us/Transportation/2017-Yellow-Taxi-Trip-Data/biws-g3hs" TargetMode="External"/><Relationship Id="rId1" Type="http://schemas.openxmlformats.org/officeDocument/2006/relationships/slideLayout" Target="../slideLayouts/slideLayout2.xml"/><Relationship Id="rId6" Type="http://schemas.openxmlformats.org/officeDocument/2006/relationships/hyperlink" Target="http://matthewrocklin.com/slides/dask-short#/" TargetMode="External"/><Relationship Id="rId5" Type="http://schemas.openxmlformats.org/officeDocument/2006/relationships/hyperlink" Target="https://docs.dask.org/en/stable/install.html" TargetMode="External"/><Relationship Id="rId4" Type="http://schemas.openxmlformats.org/officeDocument/2006/relationships/hyperlink" Target="https://pandas.pydata.org/pandas-docs/stable/getting_started/install.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pandas.pydata.org/pandas-docs/stable/getting_started/install.html" TargetMode="External"/><Relationship Id="rId4" Type="http://schemas.openxmlformats.org/officeDocument/2006/relationships/hyperlink" Target="https://docs.dask.org/en/stable/install.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Text&#10;&#10;Description automatically generated">
            <a:extLst>
              <a:ext uri="{FF2B5EF4-FFF2-40B4-BE49-F238E27FC236}">
                <a16:creationId xmlns:a16="http://schemas.microsoft.com/office/drawing/2014/main" id="{12904E63-7B93-0F92-894A-4F9AA7A73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2" y="6350988"/>
            <a:ext cx="2538331" cy="447131"/>
          </a:xfrm>
          <a:prstGeom prst="rect">
            <a:avLst/>
          </a:prstGeom>
        </p:spPr>
      </p:pic>
      <p:pic>
        <p:nvPicPr>
          <p:cNvPr id="11" name="Picture 10">
            <a:extLst>
              <a:ext uri="{FF2B5EF4-FFF2-40B4-BE49-F238E27FC236}">
                <a16:creationId xmlns:a16="http://schemas.microsoft.com/office/drawing/2014/main" id="{98FD0FBB-955A-E110-F38F-5CE01064E2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659" y="3672456"/>
            <a:ext cx="3498524" cy="1414959"/>
          </a:xfrm>
          <a:prstGeom prst="rect">
            <a:avLst/>
          </a:prstGeom>
        </p:spPr>
      </p:pic>
      <p:sp>
        <p:nvSpPr>
          <p:cNvPr id="17" name="TextBox 16">
            <a:extLst>
              <a:ext uri="{FF2B5EF4-FFF2-40B4-BE49-F238E27FC236}">
                <a16:creationId xmlns:a16="http://schemas.microsoft.com/office/drawing/2014/main" id="{C9611819-CB9C-0998-D6E2-CB9EC79DFF39}"/>
              </a:ext>
            </a:extLst>
          </p:cNvPr>
          <p:cNvSpPr txBox="1"/>
          <p:nvPr/>
        </p:nvSpPr>
        <p:spPr>
          <a:xfrm>
            <a:off x="6832768" y="3063851"/>
            <a:ext cx="4020961" cy="923330"/>
          </a:xfrm>
          <a:prstGeom prst="rect">
            <a:avLst/>
          </a:prstGeom>
          <a:noFill/>
        </p:spPr>
        <p:txBody>
          <a:bodyPr wrap="square" rtlCol="0">
            <a:spAutoFit/>
          </a:bodyPr>
          <a:lstStyle/>
          <a:p>
            <a:r>
              <a:rPr lang="en-GB" dirty="0"/>
              <a:t>Name: Leonidas Lampiritis</a:t>
            </a:r>
          </a:p>
          <a:p>
            <a:r>
              <a:rPr lang="en-GB" dirty="0"/>
              <a:t>Course: EPL421, Systems Programming</a:t>
            </a:r>
          </a:p>
          <a:p>
            <a:r>
              <a:rPr lang="en-GB" dirty="0"/>
              <a:t>Instructor: </a:t>
            </a:r>
            <a:r>
              <a:rPr lang="en-GB" dirty="0" err="1"/>
              <a:t>Dr.</a:t>
            </a:r>
            <a:r>
              <a:rPr lang="en-GB" dirty="0"/>
              <a:t> Demetris </a:t>
            </a:r>
            <a:r>
              <a:rPr lang="en-GB" dirty="0" err="1"/>
              <a:t>Zeinalipour</a:t>
            </a:r>
            <a:endParaRPr lang="en-CY" dirty="0"/>
          </a:p>
        </p:txBody>
      </p:sp>
      <p:sp>
        <p:nvSpPr>
          <p:cNvPr id="3" name="Rectangle 2">
            <a:extLst>
              <a:ext uri="{FF2B5EF4-FFF2-40B4-BE49-F238E27FC236}">
                <a16:creationId xmlns:a16="http://schemas.microsoft.com/office/drawing/2014/main" id="{5C64FAEB-F964-6292-E2B5-ECE66257EF54}"/>
              </a:ext>
            </a:extLst>
          </p:cNvPr>
          <p:cNvSpPr/>
          <p:nvPr/>
        </p:nvSpPr>
        <p:spPr>
          <a:xfrm>
            <a:off x="6008047" y="-187010"/>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Rectangle 1">
            <a:extLst>
              <a:ext uri="{FF2B5EF4-FFF2-40B4-BE49-F238E27FC236}">
                <a16:creationId xmlns:a16="http://schemas.microsoft.com/office/drawing/2014/main" id="{5EBABB06-AC04-88CF-4539-B1BD80014FB2}"/>
              </a:ext>
            </a:extLst>
          </p:cNvPr>
          <p:cNvSpPr/>
          <p:nvPr/>
        </p:nvSpPr>
        <p:spPr>
          <a:xfrm rot="5400000">
            <a:off x="5857551" y="1429932"/>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7" name="Picture 6">
            <a:extLst>
              <a:ext uri="{FF2B5EF4-FFF2-40B4-BE49-F238E27FC236}">
                <a16:creationId xmlns:a16="http://schemas.microsoft.com/office/drawing/2014/main" id="{5A0A0429-5954-CE7E-7E3B-8A90D22371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42847" y="1966472"/>
            <a:ext cx="2994398" cy="1097379"/>
          </a:xfrm>
          <a:prstGeom prst="rect">
            <a:avLst/>
          </a:prstGeom>
          <a:ln>
            <a:noFill/>
          </a:ln>
          <a:effectLst/>
        </p:spPr>
      </p:pic>
    </p:spTree>
    <p:extLst>
      <p:ext uri="{BB962C8B-B14F-4D97-AF65-F5344CB8AC3E}">
        <p14:creationId xmlns:p14="http://schemas.microsoft.com/office/powerpoint/2010/main" val="19545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sp>
        <p:nvSpPr>
          <p:cNvPr id="3" name="TextBox 2">
            <a:extLst>
              <a:ext uri="{FF2B5EF4-FFF2-40B4-BE49-F238E27FC236}">
                <a16:creationId xmlns:a16="http://schemas.microsoft.com/office/drawing/2014/main" id="{3FCD42F6-2ED2-45D0-D7E8-28B16214A7A3}"/>
              </a:ext>
            </a:extLst>
          </p:cNvPr>
          <p:cNvSpPr txBox="1"/>
          <p:nvPr/>
        </p:nvSpPr>
        <p:spPr>
          <a:xfrm>
            <a:off x="4192336" y="356974"/>
            <a:ext cx="1531131" cy="369332"/>
          </a:xfrm>
          <a:prstGeom prst="rect">
            <a:avLst/>
          </a:prstGeom>
          <a:noFill/>
        </p:spPr>
        <p:txBody>
          <a:bodyPr wrap="square">
            <a:spAutoFit/>
          </a:bodyPr>
          <a:lstStyle/>
          <a:p>
            <a:pPr algn="just"/>
            <a:r>
              <a:rPr lang="en-GB" dirty="0"/>
              <a:t> Dashboard</a:t>
            </a:r>
            <a:endParaRPr lang="en-CY" dirty="0"/>
          </a:p>
        </p:txBody>
      </p:sp>
      <p:pic>
        <p:nvPicPr>
          <p:cNvPr id="10" name="Picture 9">
            <a:extLst>
              <a:ext uri="{FF2B5EF4-FFF2-40B4-BE49-F238E27FC236}">
                <a16:creationId xmlns:a16="http://schemas.microsoft.com/office/drawing/2014/main" id="{8004D196-5C98-5127-F6E6-5CC1B7EAFE63}"/>
              </a:ext>
            </a:extLst>
          </p:cNvPr>
          <p:cNvPicPr>
            <a:picLocks noChangeAspect="1"/>
          </p:cNvPicPr>
          <p:nvPr/>
        </p:nvPicPr>
        <p:blipFill>
          <a:blip r:embed="rId3"/>
          <a:stretch>
            <a:fillRect/>
          </a:stretch>
        </p:blipFill>
        <p:spPr>
          <a:xfrm>
            <a:off x="241025" y="1638097"/>
            <a:ext cx="8571221" cy="5081509"/>
          </a:xfrm>
          <a:prstGeom prst="rect">
            <a:avLst/>
          </a:prstGeom>
        </p:spPr>
      </p:pic>
      <p:pic>
        <p:nvPicPr>
          <p:cNvPr id="5" name="Picture 4">
            <a:extLst>
              <a:ext uri="{FF2B5EF4-FFF2-40B4-BE49-F238E27FC236}">
                <a16:creationId xmlns:a16="http://schemas.microsoft.com/office/drawing/2014/main" id="{CBAC07E9-21C4-DCB9-DCCE-02C1DF3B9FC4}"/>
              </a:ext>
            </a:extLst>
          </p:cNvPr>
          <p:cNvPicPr>
            <a:picLocks noChangeAspect="1"/>
          </p:cNvPicPr>
          <p:nvPr/>
        </p:nvPicPr>
        <p:blipFill>
          <a:blip r:embed="rId4"/>
          <a:stretch>
            <a:fillRect/>
          </a:stretch>
        </p:blipFill>
        <p:spPr>
          <a:xfrm>
            <a:off x="6118022" y="441880"/>
            <a:ext cx="5384283" cy="2872053"/>
          </a:xfrm>
          <a:prstGeom prst="rect">
            <a:avLst/>
          </a:prstGeom>
        </p:spPr>
      </p:pic>
      <p:pic>
        <p:nvPicPr>
          <p:cNvPr id="4" name="Picture 3">
            <a:extLst>
              <a:ext uri="{FF2B5EF4-FFF2-40B4-BE49-F238E27FC236}">
                <a16:creationId xmlns:a16="http://schemas.microsoft.com/office/drawing/2014/main" id="{65C5E093-0ED7-25D1-04DF-CA920A18A311}"/>
              </a:ext>
            </a:extLst>
          </p:cNvPr>
          <p:cNvPicPr>
            <a:picLocks noChangeAspect="1"/>
          </p:cNvPicPr>
          <p:nvPr/>
        </p:nvPicPr>
        <p:blipFill>
          <a:blip r:embed="rId5"/>
          <a:stretch>
            <a:fillRect/>
          </a:stretch>
        </p:blipFill>
        <p:spPr>
          <a:xfrm>
            <a:off x="6324754" y="2831732"/>
            <a:ext cx="5090808" cy="4017275"/>
          </a:xfrm>
          <a:prstGeom prst="rect">
            <a:avLst/>
          </a:prstGeom>
        </p:spPr>
      </p:pic>
      <p:pic>
        <p:nvPicPr>
          <p:cNvPr id="12" name="Picture 11">
            <a:extLst>
              <a:ext uri="{FF2B5EF4-FFF2-40B4-BE49-F238E27FC236}">
                <a16:creationId xmlns:a16="http://schemas.microsoft.com/office/drawing/2014/main" id="{FFC0EAD7-3A88-45EA-ACE3-1210FB5B66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43131" y="-45890"/>
            <a:ext cx="2994398" cy="1097379"/>
          </a:xfrm>
          <a:prstGeom prst="rect">
            <a:avLst/>
          </a:prstGeom>
        </p:spPr>
      </p:pic>
      <p:pic>
        <p:nvPicPr>
          <p:cNvPr id="6" name="Picture 5" descr="Text&#10;&#10;Description automatically generated">
            <a:extLst>
              <a:ext uri="{FF2B5EF4-FFF2-40B4-BE49-F238E27FC236}">
                <a16:creationId xmlns:a16="http://schemas.microsoft.com/office/drawing/2014/main" id="{88D48DC1-8F82-60A9-BA4D-11221C4D2F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0102" y="6351892"/>
            <a:ext cx="2538331" cy="447131"/>
          </a:xfrm>
          <a:prstGeom prst="rect">
            <a:avLst/>
          </a:prstGeom>
        </p:spPr>
      </p:pic>
    </p:spTree>
    <p:extLst>
      <p:ext uri="{BB962C8B-B14F-4D97-AF65-F5344CB8AC3E}">
        <p14:creationId xmlns:p14="http://schemas.microsoft.com/office/powerpoint/2010/main" val="3739288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2A13B057-285A-C459-9857-16A48C1EF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02" y="6994453"/>
            <a:ext cx="2538331" cy="447131"/>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pic>
        <p:nvPicPr>
          <p:cNvPr id="4" name="Picture 3">
            <a:extLst>
              <a:ext uri="{FF2B5EF4-FFF2-40B4-BE49-F238E27FC236}">
                <a16:creationId xmlns:a16="http://schemas.microsoft.com/office/drawing/2014/main" id="{F643BC52-82C5-C486-20B3-3D3AD7C619ED}"/>
              </a:ext>
            </a:extLst>
          </p:cNvPr>
          <p:cNvPicPr>
            <a:picLocks noChangeAspect="1"/>
          </p:cNvPicPr>
          <p:nvPr/>
        </p:nvPicPr>
        <p:blipFill>
          <a:blip r:embed="rId4"/>
          <a:stretch>
            <a:fillRect/>
          </a:stretch>
        </p:blipFill>
        <p:spPr>
          <a:xfrm>
            <a:off x="260439" y="1007286"/>
            <a:ext cx="9842322" cy="5850714"/>
          </a:xfrm>
          <a:prstGeom prst="rect">
            <a:avLst/>
          </a:prstGeom>
        </p:spPr>
      </p:pic>
      <p:sp>
        <p:nvSpPr>
          <p:cNvPr id="6" name="TextBox 5">
            <a:extLst>
              <a:ext uri="{FF2B5EF4-FFF2-40B4-BE49-F238E27FC236}">
                <a16:creationId xmlns:a16="http://schemas.microsoft.com/office/drawing/2014/main" id="{CE068562-AC55-F140-E8E9-AA67B194F300}"/>
              </a:ext>
            </a:extLst>
          </p:cNvPr>
          <p:cNvSpPr txBox="1"/>
          <p:nvPr/>
        </p:nvSpPr>
        <p:spPr>
          <a:xfrm>
            <a:off x="4586318" y="388174"/>
            <a:ext cx="3019361" cy="369332"/>
          </a:xfrm>
          <a:prstGeom prst="rect">
            <a:avLst/>
          </a:prstGeom>
          <a:noFill/>
        </p:spPr>
        <p:txBody>
          <a:bodyPr wrap="square" rtlCol="0">
            <a:spAutoFit/>
          </a:bodyPr>
          <a:lstStyle/>
          <a:p>
            <a:r>
              <a:rPr lang="en-GB" dirty="0" err="1"/>
              <a:t>Jupyter</a:t>
            </a:r>
            <a:r>
              <a:rPr lang="en-GB" dirty="0"/>
              <a:t> lab </a:t>
            </a:r>
            <a:r>
              <a:rPr lang="en-GB" dirty="0" err="1"/>
              <a:t>dask</a:t>
            </a:r>
            <a:r>
              <a:rPr lang="en-GB" dirty="0"/>
              <a:t>-extension</a:t>
            </a:r>
            <a:endParaRPr lang="en-CY" dirty="0"/>
          </a:p>
        </p:txBody>
      </p:sp>
      <p:sp>
        <p:nvSpPr>
          <p:cNvPr id="2" name="TextBox 1">
            <a:extLst>
              <a:ext uri="{FF2B5EF4-FFF2-40B4-BE49-F238E27FC236}">
                <a16:creationId xmlns:a16="http://schemas.microsoft.com/office/drawing/2014/main" id="{D1320BEF-BFBF-F0B1-0FF0-6F39E93C26F7}"/>
              </a:ext>
            </a:extLst>
          </p:cNvPr>
          <p:cNvSpPr txBox="1"/>
          <p:nvPr/>
        </p:nvSpPr>
        <p:spPr>
          <a:xfrm>
            <a:off x="4192336" y="-633626"/>
            <a:ext cx="1531131" cy="369332"/>
          </a:xfrm>
          <a:prstGeom prst="rect">
            <a:avLst/>
          </a:prstGeom>
          <a:noFill/>
        </p:spPr>
        <p:txBody>
          <a:bodyPr wrap="square">
            <a:spAutoFit/>
          </a:bodyPr>
          <a:lstStyle/>
          <a:p>
            <a:pPr algn="just"/>
            <a:r>
              <a:rPr lang="en-GB" dirty="0"/>
              <a:t> Dashboard</a:t>
            </a:r>
            <a:endParaRPr lang="en-CY" dirty="0"/>
          </a:p>
        </p:txBody>
      </p:sp>
      <p:pic>
        <p:nvPicPr>
          <p:cNvPr id="3" name="Picture 2">
            <a:extLst>
              <a:ext uri="{FF2B5EF4-FFF2-40B4-BE49-F238E27FC236}">
                <a16:creationId xmlns:a16="http://schemas.microsoft.com/office/drawing/2014/main" id="{FB65BAB3-4EAE-5ABE-26F8-7A3FFEE3F750}"/>
              </a:ext>
            </a:extLst>
          </p:cNvPr>
          <p:cNvPicPr>
            <a:picLocks noChangeAspect="1"/>
          </p:cNvPicPr>
          <p:nvPr/>
        </p:nvPicPr>
        <p:blipFill>
          <a:blip r:embed="rId5"/>
          <a:stretch>
            <a:fillRect/>
          </a:stretch>
        </p:blipFill>
        <p:spPr>
          <a:xfrm>
            <a:off x="12333883" y="1776491"/>
            <a:ext cx="8571221" cy="5081509"/>
          </a:xfrm>
          <a:prstGeom prst="rect">
            <a:avLst/>
          </a:prstGeom>
        </p:spPr>
      </p:pic>
      <p:pic>
        <p:nvPicPr>
          <p:cNvPr id="5" name="Picture 4">
            <a:extLst>
              <a:ext uri="{FF2B5EF4-FFF2-40B4-BE49-F238E27FC236}">
                <a16:creationId xmlns:a16="http://schemas.microsoft.com/office/drawing/2014/main" id="{B6D009B7-713D-DC7A-A68B-2BF89C9217A3}"/>
              </a:ext>
            </a:extLst>
          </p:cNvPr>
          <p:cNvPicPr>
            <a:picLocks noChangeAspect="1"/>
          </p:cNvPicPr>
          <p:nvPr/>
        </p:nvPicPr>
        <p:blipFill>
          <a:blip r:embed="rId6"/>
          <a:stretch>
            <a:fillRect/>
          </a:stretch>
        </p:blipFill>
        <p:spPr>
          <a:xfrm>
            <a:off x="-1459644" y="-2973653"/>
            <a:ext cx="5384283" cy="2872053"/>
          </a:xfrm>
          <a:prstGeom prst="rect">
            <a:avLst/>
          </a:prstGeom>
        </p:spPr>
      </p:pic>
      <p:pic>
        <p:nvPicPr>
          <p:cNvPr id="9" name="Picture 8">
            <a:extLst>
              <a:ext uri="{FF2B5EF4-FFF2-40B4-BE49-F238E27FC236}">
                <a16:creationId xmlns:a16="http://schemas.microsoft.com/office/drawing/2014/main" id="{C07799F0-F73A-7008-9AF1-F2E0FD3E33AE}"/>
              </a:ext>
            </a:extLst>
          </p:cNvPr>
          <p:cNvPicPr>
            <a:picLocks noChangeAspect="1"/>
          </p:cNvPicPr>
          <p:nvPr/>
        </p:nvPicPr>
        <p:blipFill>
          <a:blip r:embed="rId7"/>
          <a:stretch>
            <a:fillRect/>
          </a:stretch>
        </p:blipFill>
        <p:spPr>
          <a:xfrm>
            <a:off x="-651780" y="6858000"/>
            <a:ext cx="5090808" cy="4017275"/>
          </a:xfrm>
          <a:prstGeom prst="rect">
            <a:avLst/>
          </a:prstGeom>
        </p:spPr>
      </p:pic>
      <p:pic>
        <p:nvPicPr>
          <p:cNvPr id="10" name="Picture 9">
            <a:extLst>
              <a:ext uri="{FF2B5EF4-FFF2-40B4-BE49-F238E27FC236}">
                <a16:creationId xmlns:a16="http://schemas.microsoft.com/office/drawing/2014/main" id="{8BB0BD6F-7953-A000-3E55-303D1CA18DCB}"/>
              </a:ext>
            </a:extLst>
          </p:cNvPr>
          <p:cNvPicPr>
            <a:picLocks noChangeAspect="1"/>
          </p:cNvPicPr>
          <p:nvPr/>
        </p:nvPicPr>
        <p:blipFill>
          <a:blip r:embed="rId8"/>
          <a:stretch>
            <a:fillRect/>
          </a:stretch>
        </p:blipFill>
        <p:spPr>
          <a:xfrm rot="16200000">
            <a:off x="13873756" y="-1401479"/>
            <a:ext cx="2538330" cy="5618076"/>
          </a:xfrm>
          <a:prstGeom prst="rect">
            <a:avLst/>
          </a:prstGeom>
        </p:spPr>
      </p:pic>
      <p:pic>
        <p:nvPicPr>
          <p:cNvPr id="12" name="Picture 11">
            <a:extLst>
              <a:ext uri="{FF2B5EF4-FFF2-40B4-BE49-F238E27FC236}">
                <a16:creationId xmlns:a16="http://schemas.microsoft.com/office/drawing/2014/main" id="{0AC37DBC-5EAE-D85E-33DC-AA8DF749D32E}"/>
              </a:ext>
            </a:extLst>
          </p:cNvPr>
          <p:cNvPicPr>
            <a:picLocks noChangeAspect="1"/>
          </p:cNvPicPr>
          <p:nvPr/>
        </p:nvPicPr>
        <p:blipFill>
          <a:blip r:embed="rId9"/>
          <a:stretch>
            <a:fillRect/>
          </a:stretch>
        </p:blipFill>
        <p:spPr>
          <a:xfrm>
            <a:off x="-3801640" y="7073708"/>
            <a:ext cx="4523800" cy="1526019"/>
          </a:xfrm>
          <a:prstGeom prst="rect">
            <a:avLst/>
          </a:prstGeom>
        </p:spPr>
      </p:pic>
      <p:sp>
        <p:nvSpPr>
          <p:cNvPr id="13" name="TextBox 12">
            <a:extLst>
              <a:ext uri="{FF2B5EF4-FFF2-40B4-BE49-F238E27FC236}">
                <a16:creationId xmlns:a16="http://schemas.microsoft.com/office/drawing/2014/main" id="{59E1F380-230D-A190-D58F-652D8C0024D6}"/>
              </a:ext>
            </a:extLst>
          </p:cNvPr>
          <p:cNvSpPr txBox="1"/>
          <p:nvPr/>
        </p:nvSpPr>
        <p:spPr>
          <a:xfrm>
            <a:off x="9152360" y="-888036"/>
            <a:ext cx="2908897" cy="369332"/>
          </a:xfrm>
          <a:prstGeom prst="rect">
            <a:avLst/>
          </a:prstGeom>
          <a:noFill/>
        </p:spPr>
        <p:txBody>
          <a:bodyPr wrap="square" rtlCol="0">
            <a:spAutoFit/>
          </a:bodyPr>
          <a:lstStyle/>
          <a:p>
            <a:r>
              <a:rPr lang="el-GR" dirty="0"/>
              <a:t>Δεντρικό άθροισμα </a:t>
            </a:r>
            <a:endParaRPr lang="en-CY" dirty="0"/>
          </a:p>
        </p:txBody>
      </p:sp>
      <p:pic>
        <p:nvPicPr>
          <p:cNvPr id="14" name="Picture 13">
            <a:extLst>
              <a:ext uri="{FF2B5EF4-FFF2-40B4-BE49-F238E27FC236}">
                <a16:creationId xmlns:a16="http://schemas.microsoft.com/office/drawing/2014/main" id="{9627773C-EBAB-3EB7-E924-4E1C5808ECB9}"/>
              </a:ext>
            </a:extLst>
          </p:cNvPr>
          <p:cNvPicPr>
            <a:picLocks noChangeAspect="1"/>
          </p:cNvPicPr>
          <p:nvPr/>
        </p:nvPicPr>
        <p:blipFill>
          <a:blip r:embed="rId10"/>
          <a:stretch>
            <a:fillRect/>
          </a:stretch>
        </p:blipFill>
        <p:spPr>
          <a:xfrm>
            <a:off x="-4523799" y="-1066555"/>
            <a:ext cx="4523799" cy="2769398"/>
          </a:xfrm>
          <a:prstGeom prst="rect">
            <a:avLst/>
          </a:prstGeom>
        </p:spPr>
      </p:pic>
      <p:pic>
        <p:nvPicPr>
          <p:cNvPr id="15" name="Picture 14">
            <a:extLst>
              <a:ext uri="{FF2B5EF4-FFF2-40B4-BE49-F238E27FC236}">
                <a16:creationId xmlns:a16="http://schemas.microsoft.com/office/drawing/2014/main" id="{4E03B920-0635-E459-F2E7-7ADBFAB65F7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43131" y="-45890"/>
            <a:ext cx="2994398" cy="1097379"/>
          </a:xfrm>
          <a:prstGeom prst="rect">
            <a:avLst/>
          </a:prstGeom>
        </p:spPr>
      </p:pic>
      <p:pic>
        <p:nvPicPr>
          <p:cNvPr id="11" name="Picture 10" descr="Text&#10;&#10;Description automatically generated">
            <a:extLst>
              <a:ext uri="{FF2B5EF4-FFF2-40B4-BE49-F238E27FC236}">
                <a16:creationId xmlns:a16="http://schemas.microsoft.com/office/drawing/2014/main" id="{3A4CEA93-476A-927A-27B7-B03E93770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302" y="6351892"/>
            <a:ext cx="2538331" cy="447131"/>
          </a:xfrm>
          <a:prstGeom prst="rect">
            <a:avLst/>
          </a:prstGeom>
        </p:spPr>
      </p:pic>
    </p:spTree>
    <p:extLst>
      <p:ext uri="{BB962C8B-B14F-4D97-AF65-F5344CB8AC3E}">
        <p14:creationId xmlns:p14="http://schemas.microsoft.com/office/powerpoint/2010/main" val="1920283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2A13B057-285A-C459-9857-16A48C1EF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02" y="6994453"/>
            <a:ext cx="2538331" cy="447131"/>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pic>
        <p:nvPicPr>
          <p:cNvPr id="4" name="Picture 3">
            <a:extLst>
              <a:ext uri="{FF2B5EF4-FFF2-40B4-BE49-F238E27FC236}">
                <a16:creationId xmlns:a16="http://schemas.microsoft.com/office/drawing/2014/main" id="{E3A45FF0-681F-DB41-F342-8891521FC082}"/>
              </a:ext>
            </a:extLst>
          </p:cNvPr>
          <p:cNvPicPr>
            <a:picLocks noChangeAspect="1"/>
          </p:cNvPicPr>
          <p:nvPr/>
        </p:nvPicPr>
        <p:blipFill>
          <a:blip r:embed="rId4"/>
          <a:stretch>
            <a:fillRect/>
          </a:stretch>
        </p:blipFill>
        <p:spPr>
          <a:xfrm>
            <a:off x="1500993" y="1101530"/>
            <a:ext cx="2538330" cy="5618076"/>
          </a:xfrm>
          <a:prstGeom prst="rect">
            <a:avLst/>
          </a:prstGeom>
        </p:spPr>
      </p:pic>
      <p:pic>
        <p:nvPicPr>
          <p:cNvPr id="6" name="Picture 5">
            <a:extLst>
              <a:ext uri="{FF2B5EF4-FFF2-40B4-BE49-F238E27FC236}">
                <a16:creationId xmlns:a16="http://schemas.microsoft.com/office/drawing/2014/main" id="{3A327BCC-CC41-BBC8-3B13-DF9938E2C37C}"/>
              </a:ext>
            </a:extLst>
          </p:cNvPr>
          <p:cNvPicPr>
            <a:picLocks noChangeAspect="1"/>
          </p:cNvPicPr>
          <p:nvPr/>
        </p:nvPicPr>
        <p:blipFill>
          <a:blip r:embed="rId5"/>
          <a:stretch>
            <a:fillRect/>
          </a:stretch>
        </p:blipFill>
        <p:spPr>
          <a:xfrm>
            <a:off x="5384693" y="1731242"/>
            <a:ext cx="4523800" cy="1526019"/>
          </a:xfrm>
          <a:prstGeom prst="rect">
            <a:avLst/>
          </a:prstGeom>
        </p:spPr>
      </p:pic>
      <p:sp>
        <p:nvSpPr>
          <p:cNvPr id="9" name="TextBox 8">
            <a:extLst>
              <a:ext uri="{FF2B5EF4-FFF2-40B4-BE49-F238E27FC236}">
                <a16:creationId xmlns:a16="http://schemas.microsoft.com/office/drawing/2014/main" id="{18215E32-6E15-B789-CFB3-3781A2C69626}"/>
              </a:ext>
            </a:extLst>
          </p:cNvPr>
          <p:cNvSpPr txBox="1"/>
          <p:nvPr/>
        </p:nvSpPr>
        <p:spPr>
          <a:xfrm>
            <a:off x="5384693" y="1313298"/>
            <a:ext cx="2908897" cy="369332"/>
          </a:xfrm>
          <a:prstGeom prst="rect">
            <a:avLst/>
          </a:prstGeom>
          <a:noFill/>
        </p:spPr>
        <p:txBody>
          <a:bodyPr wrap="square" rtlCol="0">
            <a:spAutoFit/>
          </a:bodyPr>
          <a:lstStyle/>
          <a:p>
            <a:r>
              <a:rPr lang="el-GR" dirty="0"/>
              <a:t>Δεντρικό άθροισμα </a:t>
            </a:r>
            <a:endParaRPr lang="en-CY" dirty="0"/>
          </a:p>
        </p:txBody>
      </p:sp>
      <p:pic>
        <p:nvPicPr>
          <p:cNvPr id="12" name="Picture 11">
            <a:extLst>
              <a:ext uri="{FF2B5EF4-FFF2-40B4-BE49-F238E27FC236}">
                <a16:creationId xmlns:a16="http://schemas.microsoft.com/office/drawing/2014/main" id="{E310BB10-F568-3E90-688C-3C3C6E2BAFE3}"/>
              </a:ext>
            </a:extLst>
          </p:cNvPr>
          <p:cNvPicPr>
            <a:picLocks noChangeAspect="1"/>
          </p:cNvPicPr>
          <p:nvPr/>
        </p:nvPicPr>
        <p:blipFill>
          <a:blip r:embed="rId6"/>
          <a:stretch>
            <a:fillRect/>
          </a:stretch>
        </p:blipFill>
        <p:spPr>
          <a:xfrm>
            <a:off x="5384692" y="3513912"/>
            <a:ext cx="4523799" cy="2769398"/>
          </a:xfrm>
          <a:prstGeom prst="rect">
            <a:avLst/>
          </a:prstGeom>
        </p:spPr>
      </p:pic>
      <p:pic>
        <p:nvPicPr>
          <p:cNvPr id="2" name="Picture 1" descr="A screenshot of a computer&#10;&#10;Description automatically generated with low confidence">
            <a:extLst>
              <a:ext uri="{FF2B5EF4-FFF2-40B4-BE49-F238E27FC236}">
                <a16:creationId xmlns:a16="http://schemas.microsoft.com/office/drawing/2014/main" id="{1A3B55D8-4DC4-AA78-94B1-2EDE66549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994453"/>
            <a:ext cx="12192000" cy="4401980"/>
          </a:xfrm>
          <a:prstGeom prst="rect">
            <a:avLst/>
          </a:prstGeom>
        </p:spPr>
      </p:pic>
      <p:pic>
        <p:nvPicPr>
          <p:cNvPr id="5" name="Picture 4">
            <a:extLst>
              <a:ext uri="{FF2B5EF4-FFF2-40B4-BE49-F238E27FC236}">
                <a16:creationId xmlns:a16="http://schemas.microsoft.com/office/drawing/2014/main" id="{425BA677-A173-6814-BE73-B7BC151B4E2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3" name="Picture 2" descr="Text&#10;&#10;Description automatically generated">
            <a:extLst>
              <a:ext uri="{FF2B5EF4-FFF2-40B4-BE49-F238E27FC236}">
                <a16:creationId xmlns:a16="http://schemas.microsoft.com/office/drawing/2014/main" id="{B3980638-5C85-0133-27DF-C6FF679D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102" y="6351892"/>
            <a:ext cx="2538331" cy="447131"/>
          </a:xfrm>
          <a:prstGeom prst="rect">
            <a:avLst/>
          </a:prstGeom>
        </p:spPr>
      </p:pic>
    </p:spTree>
    <p:extLst>
      <p:ext uri="{BB962C8B-B14F-4D97-AF65-F5344CB8AC3E}">
        <p14:creationId xmlns:p14="http://schemas.microsoft.com/office/powerpoint/2010/main" val="137884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58226EC3-5AC0-51B3-B545-ED8A2CB10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56020"/>
            <a:ext cx="12192000" cy="4401980"/>
          </a:xfrm>
          <a:prstGeom prst="rect">
            <a:avLst/>
          </a:prstGeom>
        </p:spPr>
      </p:pic>
      <p:pic>
        <p:nvPicPr>
          <p:cNvPr id="10" name="Picture 9">
            <a:extLst>
              <a:ext uri="{FF2B5EF4-FFF2-40B4-BE49-F238E27FC236}">
                <a16:creationId xmlns:a16="http://schemas.microsoft.com/office/drawing/2014/main" id="{117714D2-6998-672B-E8FD-524CF0EC6C33}"/>
              </a:ext>
            </a:extLst>
          </p:cNvPr>
          <p:cNvPicPr>
            <a:picLocks noChangeAspect="1"/>
          </p:cNvPicPr>
          <p:nvPr/>
        </p:nvPicPr>
        <p:blipFill rotWithShape="1">
          <a:blip r:embed="rId4"/>
          <a:srcRect t="80043"/>
          <a:stretch/>
        </p:blipFill>
        <p:spPr>
          <a:xfrm>
            <a:off x="4015934" y="1119552"/>
            <a:ext cx="2538330" cy="1121184"/>
          </a:xfrm>
          <a:prstGeom prst="rect">
            <a:avLst/>
          </a:prstGeom>
        </p:spPr>
      </p:pic>
      <p:pic>
        <p:nvPicPr>
          <p:cNvPr id="13" name="Picture 12">
            <a:extLst>
              <a:ext uri="{FF2B5EF4-FFF2-40B4-BE49-F238E27FC236}">
                <a16:creationId xmlns:a16="http://schemas.microsoft.com/office/drawing/2014/main" id="{B948735A-1F08-0FFB-587B-4CAB44CD9A8E}"/>
              </a:ext>
            </a:extLst>
          </p:cNvPr>
          <p:cNvPicPr>
            <a:picLocks noChangeAspect="1"/>
          </p:cNvPicPr>
          <p:nvPr/>
        </p:nvPicPr>
        <p:blipFill>
          <a:blip r:embed="rId5"/>
          <a:stretch>
            <a:fillRect/>
          </a:stretch>
        </p:blipFill>
        <p:spPr>
          <a:xfrm>
            <a:off x="7088116" y="65242"/>
            <a:ext cx="3727825" cy="2282115"/>
          </a:xfrm>
          <a:prstGeom prst="rect">
            <a:avLst/>
          </a:prstGeom>
        </p:spPr>
      </p:pic>
      <p:pic>
        <p:nvPicPr>
          <p:cNvPr id="2" name="Picture 1">
            <a:extLst>
              <a:ext uri="{FF2B5EF4-FFF2-40B4-BE49-F238E27FC236}">
                <a16:creationId xmlns:a16="http://schemas.microsoft.com/office/drawing/2014/main" id="{FFC6276E-FF0A-6F00-2C88-802F0CB787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3" name="Picture 2" descr="Text&#10;&#10;Description automatically generated">
            <a:extLst>
              <a:ext uri="{FF2B5EF4-FFF2-40B4-BE49-F238E27FC236}">
                <a16:creationId xmlns:a16="http://schemas.microsoft.com/office/drawing/2014/main" id="{1F2F7F7E-4649-1712-AE9B-EFE4F4725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0102" y="7024992"/>
            <a:ext cx="2538331" cy="447131"/>
          </a:xfrm>
          <a:prstGeom prst="rect">
            <a:avLst/>
          </a:prstGeom>
        </p:spPr>
      </p:pic>
    </p:spTree>
    <p:extLst>
      <p:ext uri="{BB962C8B-B14F-4D97-AF65-F5344CB8AC3E}">
        <p14:creationId xmlns:p14="http://schemas.microsoft.com/office/powerpoint/2010/main" val="260782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58226EC3-5AC0-51B3-B545-ED8A2CB10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065330"/>
            <a:ext cx="12192000" cy="4401980"/>
          </a:xfrm>
          <a:prstGeom prst="rect">
            <a:avLst/>
          </a:prstGeom>
        </p:spPr>
      </p:pic>
      <p:pic>
        <p:nvPicPr>
          <p:cNvPr id="10" name="Picture 9">
            <a:extLst>
              <a:ext uri="{FF2B5EF4-FFF2-40B4-BE49-F238E27FC236}">
                <a16:creationId xmlns:a16="http://schemas.microsoft.com/office/drawing/2014/main" id="{117714D2-6998-672B-E8FD-524CF0EC6C33}"/>
              </a:ext>
            </a:extLst>
          </p:cNvPr>
          <p:cNvPicPr>
            <a:picLocks noChangeAspect="1"/>
          </p:cNvPicPr>
          <p:nvPr/>
        </p:nvPicPr>
        <p:blipFill rotWithShape="1">
          <a:blip r:embed="rId4"/>
          <a:srcRect t="80043"/>
          <a:stretch/>
        </p:blipFill>
        <p:spPr>
          <a:xfrm>
            <a:off x="-2779523" y="1119552"/>
            <a:ext cx="2538330" cy="1121184"/>
          </a:xfrm>
          <a:prstGeom prst="rect">
            <a:avLst/>
          </a:prstGeom>
        </p:spPr>
      </p:pic>
      <p:pic>
        <p:nvPicPr>
          <p:cNvPr id="13" name="Picture 12">
            <a:extLst>
              <a:ext uri="{FF2B5EF4-FFF2-40B4-BE49-F238E27FC236}">
                <a16:creationId xmlns:a16="http://schemas.microsoft.com/office/drawing/2014/main" id="{B948735A-1F08-0FFB-587B-4CAB44CD9A8E}"/>
              </a:ext>
            </a:extLst>
          </p:cNvPr>
          <p:cNvPicPr>
            <a:picLocks noChangeAspect="1"/>
          </p:cNvPicPr>
          <p:nvPr/>
        </p:nvPicPr>
        <p:blipFill>
          <a:blip r:embed="rId5"/>
          <a:stretch>
            <a:fillRect/>
          </a:stretch>
        </p:blipFill>
        <p:spPr>
          <a:xfrm>
            <a:off x="12439778" y="65242"/>
            <a:ext cx="3727825" cy="2282115"/>
          </a:xfrm>
          <a:prstGeom prst="rect">
            <a:avLst/>
          </a:prstGeom>
        </p:spPr>
      </p:pic>
      <p:pic>
        <p:nvPicPr>
          <p:cNvPr id="5" name="Picture 4">
            <a:extLst>
              <a:ext uri="{FF2B5EF4-FFF2-40B4-BE49-F238E27FC236}">
                <a16:creationId xmlns:a16="http://schemas.microsoft.com/office/drawing/2014/main" id="{587F3CC3-5B2C-D75A-EF9D-1751A2940F5A}"/>
              </a:ext>
            </a:extLst>
          </p:cNvPr>
          <p:cNvPicPr>
            <a:picLocks noChangeAspect="1"/>
          </p:cNvPicPr>
          <p:nvPr/>
        </p:nvPicPr>
        <p:blipFill>
          <a:blip r:embed="rId6">
            <a:duotone>
              <a:prstClr val="black"/>
              <a:schemeClr val="tx1">
                <a:tint val="45000"/>
                <a:satMod val="400000"/>
              </a:schemeClr>
            </a:duotone>
          </a:blip>
          <a:stretch>
            <a:fillRect/>
          </a:stretch>
        </p:blipFill>
        <p:spPr>
          <a:xfrm>
            <a:off x="1851184" y="321625"/>
            <a:ext cx="8489629" cy="6214750"/>
          </a:xfrm>
          <a:prstGeom prst="rect">
            <a:avLst/>
          </a:prstGeom>
        </p:spPr>
      </p:pic>
      <p:pic>
        <p:nvPicPr>
          <p:cNvPr id="6" name="Picture 5">
            <a:extLst>
              <a:ext uri="{FF2B5EF4-FFF2-40B4-BE49-F238E27FC236}">
                <a16:creationId xmlns:a16="http://schemas.microsoft.com/office/drawing/2014/main" id="{303629E8-2150-32D3-810E-59B8123D7FB4}"/>
              </a:ext>
            </a:extLst>
          </p:cNvPr>
          <p:cNvPicPr>
            <a:picLocks noChangeAspect="1"/>
          </p:cNvPicPr>
          <p:nvPr/>
        </p:nvPicPr>
        <p:blipFill>
          <a:blip r:embed="rId7"/>
          <a:stretch>
            <a:fillRect/>
          </a:stretch>
        </p:blipFill>
        <p:spPr>
          <a:xfrm>
            <a:off x="-8474386" y="479256"/>
            <a:ext cx="8450812" cy="5899488"/>
          </a:xfrm>
          <a:prstGeom prst="rect">
            <a:avLst/>
          </a:prstGeom>
        </p:spPr>
      </p:pic>
      <p:pic>
        <p:nvPicPr>
          <p:cNvPr id="9" name="Picture 8">
            <a:extLst>
              <a:ext uri="{FF2B5EF4-FFF2-40B4-BE49-F238E27FC236}">
                <a16:creationId xmlns:a16="http://schemas.microsoft.com/office/drawing/2014/main" id="{C9D1E228-6DC5-AFED-C66E-9DE769F1496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2" name="Picture 1" descr="Text&#10;&#10;Description automatically generated">
            <a:extLst>
              <a:ext uri="{FF2B5EF4-FFF2-40B4-BE49-F238E27FC236}">
                <a16:creationId xmlns:a16="http://schemas.microsoft.com/office/drawing/2014/main" id="{3254EA16-5272-AC20-7922-3B7DDA6833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0102" y="6351892"/>
            <a:ext cx="2538331" cy="447131"/>
          </a:xfrm>
          <a:prstGeom prst="rect">
            <a:avLst/>
          </a:prstGeom>
        </p:spPr>
      </p:pic>
    </p:spTree>
    <p:extLst>
      <p:ext uri="{BB962C8B-B14F-4D97-AF65-F5344CB8AC3E}">
        <p14:creationId xmlns:p14="http://schemas.microsoft.com/office/powerpoint/2010/main" val="218239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pic>
        <p:nvPicPr>
          <p:cNvPr id="2" name="Picture 1">
            <a:extLst>
              <a:ext uri="{FF2B5EF4-FFF2-40B4-BE49-F238E27FC236}">
                <a16:creationId xmlns:a16="http://schemas.microsoft.com/office/drawing/2014/main" id="{1C58D44A-062F-A81B-7DEE-2A397BB6307D}"/>
              </a:ext>
            </a:extLst>
          </p:cNvPr>
          <p:cNvPicPr>
            <a:picLocks noChangeAspect="1"/>
          </p:cNvPicPr>
          <p:nvPr/>
        </p:nvPicPr>
        <p:blipFill>
          <a:blip r:embed="rId3">
            <a:duotone>
              <a:prstClr val="black"/>
              <a:schemeClr val="tx1">
                <a:tint val="45000"/>
                <a:satMod val="400000"/>
              </a:schemeClr>
            </a:duotone>
          </a:blip>
          <a:stretch>
            <a:fillRect/>
          </a:stretch>
        </p:blipFill>
        <p:spPr>
          <a:xfrm>
            <a:off x="1694118" y="479256"/>
            <a:ext cx="8450812" cy="5899488"/>
          </a:xfrm>
          <a:prstGeom prst="rect">
            <a:avLst/>
          </a:prstGeom>
        </p:spPr>
      </p:pic>
      <p:pic>
        <p:nvPicPr>
          <p:cNvPr id="3" name="Picture 2">
            <a:extLst>
              <a:ext uri="{FF2B5EF4-FFF2-40B4-BE49-F238E27FC236}">
                <a16:creationId xmlns:a16="http://schemas.microsoft.com/office/drawing/2014/main" id="{4B138708-2161-C1B5-E017-9E352C3F0062}"/>
              </a:ext>
            </a:extLst>
          </p:cNvPr>
          <p:cNvPicPr>
            <a:picLocks noChangeAspect="1"/>
          </p:cNvPicPr>
          <p:nvPr/>
        </p:nvPicPr>
        <p:blipFill>
          <a:blip r:embed="rId4"/>
          <a:stretch>
            <a:fillRect/>
          </a:stretch>
        </p:blipFill>
        <p:spPr>
          <a:xfrm>
            <a:off x="12214421" y="321625"/>
            <a:ext cx="8489629" cy="6214750"/>
          </a:xfrm>
          <a:prstGeom prst="rect">
            <a:avLst/>
          </a:prstGeom>
        </p:spPr>
      </p:pic>
      <p:pic>
        <p:nvPicPr>
          <p:cNvPr id="6" name="Picture 5">
            <a:extLst>
              <a:ext uri="{FF2B5EF4-FFF2-40B4-BE49-F238E27FC236}">
                <a16:creationId xmlns:a16="http://schemas.microsoft.com/office/drawing/2014/main" id="{C50A37D2-91DE-9A01-2234-3467300E0E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4" name="Picture 3" descr="Text&#10;&#10;Description automatically generated">
            <a:extLst>
              <a:ext uri="{FF2B5EF4-FFF2-40B4-BE49-F238E27FC236}">
                <a16:creationId xmlns:a16="http://schemas.microsoft.com/office/drawing/2014/main" id="{C87C4211-C020-53DC-C426-9CDEBAD65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0102" y="6351892"/>
            <a:ext cx="2538331" cy="447131"/>
          </a:xfrm>
          <a:prstGeom prst="rect">
            <a:avLst/>
          </a:prstGeom>
        </p:spPr>
      </p:pic>
    </p:spTree>
    <p:extLst>
      <p:ext uri="{BB962C8B-B14F-4D97-AF65-F5344CB8AC3E}">
        <p14:creationId xmlns:p14="http://schemas.microsoft.com/office/powerpoint/2010/main" val="37370987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34ACD-55D3-666D-0B7B-394EAABAAC16}"/>
              </a:ext>
            </a:extLst>
          </p:cNvPr>
          <p:cNvPicPr>
            <a:picLocks noChangeAspect="1"/>
          </p:cNvPicPr>
          <p:nvPr/>
        </p:nvPicPr>
        <p:blipFill>
          <a:blip r:embed="rId2"/>
          <a:stretch>
            <a:fillRect/>
          </a:stretch>
        </p:blipFill>
        <p:spPr>
          <a:xfrm>
            <a:off x="387056" y="161757"/>
            <a:ext cx="11417887" cy="6534486"/>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pic>
        <p:nvPicPr>
          <p:cNvPr id="6" name="Picture 5">
            <a:extLst>
              <a:ext uri="{FF2B5EF4-FFF2-40B4-BE49-F238E27FC236}">
                <a16:creationId xmlns:a16="http://schemas.microsoft.com/office/drawing/2014/main" id="{554ECDB2-8CDC-1B1F-4D26-90547009E0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0521" y="-1149088"/>
            <a:ext cx="2994398" cy="1097379"/>
          </a:xfrm>
          <a:prstGeom prst="rect">
            <a:avLst/>
          </a:prstGeom>
        </p:spPr>
      </p:pic>
      <p:pic>
        <p:nvPicPr>
          <p:cNvPr id="2" name="Picture 1" descr="Text&#10;&#10;Description automatically generated">
            <a:extLst>
              <a:ext uri="{FF2B5EF4-FFF2-40B4-BE49-F238E27FC236}">
                <a16:creationId xmlns:a16="http://schemas.microsoft.com/office/drawing/2014/main" id="{17F62BAA-E263-6C76-B9C2-7B9CC5437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102" y="7012292"/>
            <a:ext cx="2538331" cy="447131"/>
          </a:xfrm>
          <a:prstGeom prst="rect">
            <a:avLst/>
          </a:prstGeom>
        </p:spPr>
      </p:pic>
    </p:spTree>
    <p:extLst>
      <p:ext uri="{BB962C8B-B14F-4D97-AF65-F5344CB8AC3E}">
        <p14:creationId xmlns:p14="http://schemas.microsoft.com/office/powerpoint/2010/main" val="2230787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8D18D6-ABC5-5313-522E-7A76A370E199}"/>
              </a:ext>
            </a:extLst>
          </p:cNvPr>
          <p:cNvSpPr txBox="1"/>
          <p:nvPr/>
        </p:nvSpPr>
        <p:spPr>
          <a:xfrm>
            <a:off x="3534228" y="523296"/>
            <a:ext cx="5123543" cy="523220"/>
          </a:xfrm>
          <a:prstGeom prst="rect">
            <a:avLst/>
          </a:prstGeom>
          <a:noFill/>
        </p:spPr>
        <p:txBody>
          <a:bodyPr wrap="square" rtlCol="0">
            <a:spAutoFit/>
          </a:bodyPr>
          <a:lstStyle/>
          <a:p>
            <a:pPr algn="ctr"/>
            <a:r>
              <a:rPr lang="en-GB" sz="2800" dirty="0"/>
              <a:t>Dataset for Machine Learning</a:t>
            </a:r>
            <a:endParaRPr lang="en-CY" sz="2800" dirty="0"/>
          </a:p>
        </p:txBody>
      </p:sp>
      <p:sp>
        <p:nvSpPr>
          <p:cNvPr id="3" name="TextBox 2">
            <a:extLst>
              <a:ext uri="{FF2B5EF4-FFF2-40B4-BE49-F238E27FC236}">
                <a16:creationId xmlns:a16="http://schemas.microsoft.com/office/drawing/2014/main" id="{78460954-6FBC-1E4E-4D2A-53671D927C6D}"/>
              </a:ext>
            </a:extLst>
          </p:cNvPr>
          <p:cNvSpPr txBox="1"/>
          <p:nvPr/>
        </p:nvSpPr>
        <p:spPr>
          <a:xfrm>
            <a:off x="3309257" y="1474747"/>
            <a:ext cx="5573486" cy="369332"/>
          </a:xfrm>
          <a:prstGeom prst="rect">
            <a:avLst/>
          </a:prstGeom>
          <a:noFill/>
        </p:spPr>
        <p:txBody>
          <a:bodyPr wrap="square" rtlCol="0">
            <a:spAutoFit/>
          </a:bodyPr>
          <a:lstStyle/>
          <a:p>
            <a:pPr algn="ctr"/>
            <a:r>
              <a:rPr lang="en-GB" dirty="0"/>
              <a:t>2017 Yellow Taxi Trip Data </a:t>
            </a:r>
            <a:r>
              <a:rPr lang="el-GR" dirty="0"/>
              <a:t>από </a:t>
            </a:r>
            <a:r>
              <a:rPr lang="en-GB" dirty="0"/>
              <a:t>NYC </a:t>
            </a:r>
            <a:r>
              <a:rPr lang="en-GB" dirty="0" err="1"/>
              <a:t>OpenData</a:t>
            </a:r>
            <a:r>
              <a:rPr lang="en-GB" dirty="0"/>
              <a:t>.</a:t>
            </a:r>
            <a:endParaRPr lang="en-CY" dirty="0"/>
          </a:p>
        </p:txBody>
      </p:sp>
      <p:sp>
        <p:nvSpPr>
          <p:cNvPr id="5" name="TextBox 4">
            <a:extLst>
              <a:ext uri="{FF2B5EF4-FFF2-40B4-BE49-F238E27FC236}">
                <a16:creationId xmlns:a16="http://schemas.microsoft.com/office/drawing/2014/main" id="{7CC3209A-E0C5-B9AC-988D-C8007486C475}"/>
              </a:ext>
            </a:extLst>
          </p:cNvPr>
          <p:cNvSpPr txBox="1"/>
          <p:nvPr/>
        </p:nvSpPr>
        <p:spPr>
          <a:xfrm>
            <a:off x="3309257" y="1997248"/>
            <a:ext cx="5573486" cy="646331"/>
          </a:xfrm>
          <a:prstGeom prst="rect">
            <a:avLst/>
          </a:prstGeom>
          <a:noFill/>
        </p:spPr>
        <p:txBody>
          <a:bodyPr wrap="square" rtlCol="0">
            <a:spAutoFit/>
          </a:bodyPr>
          <a:lstStyle/>
          <a:p>
            <a:pPr algn="ctr"/>
            <a:r>
              <a:rPr lang="el-GR" dirty="0"/>
              <a:t>Περιέχει δεδομένα από όλα τα ταξίδια που έχουν γίνει με τα κίτρινα ταξί στην πόλη της Νέας Υόρκης το 2017.</a:t>
            </a:r>
            <a:endParaRPr lang="en-CY" dirty="0"/>
          </a:p>
        </p:txBody>
      </p:sp>
      <p:sp>
        <p:nvSpPr>
          <p:cNvPr id="6" name="TextBox 5">
            <a:extLst>
              <a:ext uri="{FF2B5EF4-FFF2-40B4-BE49-F238E27FC236}">
                <a16:creationId xmlns:a16="http://schemas.microsoft.com/office/drawing/2014/main" id="{9BE5B643-62CD-4C95-951E-EF9B40E6E9F8}"/>
              </a:ext>
            </a:extLst>
          </p:cNvPr>
          <p:cNvSpPr txBox="1"/>
          <p:nvPr/>
        </p:nvSpPr>
        <p:spPr>
          <a:xfrm>
            <a:off x="3309256" y="2795270"/>
            <a:ext cx="5573486" cy="646331"/>
          </a:xfrm>
          <a:prstGeom prst="rect">
            <a:avLst/>
          </a:prstGeom>
          <a:noFill/>
        </p:spPr>
        <p:txBody>
          <a:bodyPr wrap="square" rtlCol="0">
            <a:spAutoFit/>
          </a:bodyPr>
          <a:lstStyle/>
          <a:p>
            <a:pPr algn="ctr"/>
            <a:r>
              <a:rPr lang="el-GR" dirty="0"/>
              <a:t>Περιέχει 113 εκατομμύρια εγγραφές και 17 στήλες</a:t>
            </a:r>
            <a:r>
              <a:rPr lang="en-GB" dirty="0"/>
              <a:t> </a:t>
            </a:r>
            <a:r>
              <a:rPr lang="el-GR" dirty="0"/>
              <a:t>και μέγεθος 9.80 </a:t>
            </a:r>
            <a:r>
              <a:rPr lang="en-GB" dirty="0"/>
              <a:t>GB.</a:t>
            </a:r>
            <a:endParaRPr lang="el-GR" dirty="0"/>
          </a:p>
        </p:txBody>
      </p:sp>
      <p:graphicFrame>
        <p:nvGraphicFramePr>
          <p:cNvPr id="9" name="Table 11">
            <a:extLst>
              <a:ext uri="{FF2B5EF4-FFF2-40B4-BE49-F238E27FC236}">
                <a16:creationId xmlns:a16="http://schemas.microsoft.com/office/drawing/2014/main" id="{CEDF63A5-FBED-7B76-4261-472DEE3DEB52}"/>
              </a:ext>
            </a:extLst>
          </p:cNvPr>
          <p:cNvGraphicFramePr>
            <a:graphicFrameLocks noGrp="1"/>
          </p:cNvGraphicFramePr>
          <p:nvPr>
            <p:extLst>
              <p:ext uri="{D42A27DB-BD31-4B8C-83A1-F6EECF244321}">
                <p14:modId xmlns:p14="http://schemas.microsoft.com/office/powerpoint/2010/main" val="3112505280"/>
              </p:ext>
            </p:extLst>
          </p:nvPr>
        </p:nvGraphicFramePr>
        <p:xfrm>
          <a:off x="3211284" y="3800342"/>
          <a:ext cx="5769430" cy="1854200"/>
        </p:xfrm>
        <a:graphic>
          <a:graphicData uri="http://schemas.openxmlformats.org/drawingml/2006/table">
            <a:tbl>
              <a:tblPr firstRow="1" bandRow="1">
                <a:tableStyleId>{5940675A-B579-460E-94D1-54222C63F5DA}</a:tableStyleId>
              </a:tblPr>
              <a:tblGrid>
                <a:gridCol w="2884715">
                  <a:extLst>
                    <a:ext uri="{9D8B030D-6E8A-4147-A177-3AD203B41FA5}">
                      <a16:colId xmlns:a16="http://schemas.microsoft.com/office/drawing/2014/main" val="978044424"/>
                    </a:ext>
                  </a:extLst>
                </a:gridCol>
                <a:gridCol w="2884715">
                  <a:extLst>
                    <a:ext uri="{9D8B030D-6E8A-4147-A177-3AD203B41FA5}">
                      <a16:colId xmlns:a16="http://schemas.microsoft.com/office/drawing/2014/main" val="1264047886"/>
                    </a:ext>
                  </a:extLst>
                </a:gridCol>
              </a:tblGrid>
              <a:tr h="370840">
                <a:tc>
                  <a:txBody>
                    <a:bodyPr/>
                    <a:lstStyle/>
                    <a:p>
                      <a:pPr algn="ctr"/>
                      <a:r>
                        <a:rPr lang="en-GB" dirty="0" err="1"/>
                        <a:t>passenger_count</a:t>
                      </a:r>
                      <a:endParaRPr lang="en-CY" dirty="0"/>
                    </a:p>
                  </a:txBody>
                  <a:tcPr/>
                </a:tc>
                <a:tc>
                  <a:txBody>
                    <a:bodyPr/>
                    <a:lstStyle/>
                    <a:p>
                      <a:pPr algn="ctr"/>
                      <a:r>
                        <a:rPr lang="en-GB" dirty="0"/>
                        <a:t>Integer</a:t>
                      </a:r>
                      <a:endParaRPr lang="en-CY" dirty="0"/>
                    </a:p>
                  </a:txBody>
                  <a:tcPr/>
                </a:tc>
                <a:extLst>
                  <a:ext uri="{0D108BD9-81ED-4DB2-BD59-A6C34878D82A}">
                    <a16:rowId xmlns:a16="http://schemas.microsoft.com/office/drawing/2014/main" val="4029543366"/>
                  </a:ext>
                </a:extLst>
              </a:tr>
              <a:tr h="370840">
                <a:tc>
                  <a:txBody>
                    <a:bodyPr/>
                    <a:lstStyle/>
                    <a:p>
                      <a:pPr algn="ctr"/>
                      <a:r>
                        <a:rPr lang="en-GB" dirty="0" err="1"/>
                        <a:t>trip_distance</a:t>
                      </a:r>
                      <a:endParaRPr lang="en-CY" dirty="0"/>
                    </a:p>
                  </a:txBody>
                  <a:tcPr/>
                </a:tc>
                <a:tc>
                  <a:txBody>
                    <a:bodyPr/>
                    <a:lstStyle/>
                    <a:p>
                      <a:pPr algn="ctr"/>
                      <a:r>
                        <a:rPr lang="en-GB" dirty="0"/>
                        <a:t>Float</a:t>
                      </a:r>
                      <a:endParaRPr lang="en-CY" dirty="0"/>
                    </a:p>
                  </a:txBody>
                  <a:tcPr/>
                </a:tc>
                <a:extLst>
                  <a:ext uri="{0D108BD9-81ED-4DB2-BD59-A6C34878D82A}">
                    <a16:rowId xmlns:a16="http://schemas.microsoft.com/office/drawing/2014/main" val="822380974"/>
                  </a:ext>
                </a:extLst>
              </a:tr>
              <a:tr h="370840">
                <a:tc>
                  <a:txBody>
                    <a:bodyPr/>
                    <a:lstStyle/>
                    <a:p>
                      <a:pPr algn="ctr"/>
                      <a:r>
                        <a:rPr lang="en-GB" dirty="0" err="1"/>
                        <a:t>fare_amount</a:t>
                      </a:r>
                      <a:endParaRPr lang="en-CY" dirty="0"/>
                    </a:p>
                  </a:txBody>
                  <a:tcPr/>
                </a:tc>
                <a:tc>
                  <a:txBody>
                    <a:bodyPr/>
                    <a:lstStyle/>
                    <a:p>
                      <a:pPr algn="ctr"/>
                      <a:r>
                        <a:rPr lang="en-GB" dirty="0"/>
                        <a:t>Float</a:t>
                      </a:r>
                      <a:endParaRPr lang="en-CY" dirty="0"/>
                    </a:p>
                  </a:txBody>
                  <a:tcPr/>
                </a:tc>
                <a:extLst>
                  <a:ext uri="{0D108BD9-81ED-4DB2-BD59-A6C34878D82A}">
                    <a16:rowId xmlns:a16="http://schemas.microsoft.com/office/drawing/2014/main" val="757875775"/>
                  </a:ext>
                </a:extLst>
              </a:tr>
              <a:tr h="370840">
                <a:tc>
                  <a:txBody>
                    <a:bodyPr/>
                    <a:lstStyle/>
                    <a:p>
                      <a:pPr algn="ctr"/>
                      <a:r>
                        <a:rPr lang="en-GB" dirty="0" err="1"/>
                        <a:t>tip_amount</a:t>
                      </a:r>
                      <a:endParaRPr lang="en-CY" dirty="0"/>
                    </a:p>
                  </a:txBody>
                  <a:tcPr/>
                </a:tc>
                <a:tc>
                  <a:txBody>
                    <a:bodyPr/>
                    <a:lstStyle/>
                    <a:p>
                      <a:pPr algn="ctr"/>
                      <a:r>
                        <a:rPr lang="en-GB" dirty="0"/>
                        <a:t>Float</a:t>
                      </a:r>
                      <a:endParaRPr lang="en-CY" dirty="0"/>
                    </a:p>
                  </a:txBody>
                  <a:tcPr/>
                </a:tc>
                <a:extLst>
                  <a:ext uri="{0D108BD9-81ED-4DB2-BD59-A6C34878D82A}">
                    <a16:rowId xmlns:a16="http://schemas.microsoft.com/office/drawing/2014/main" val="1801822958"/>
                  </a:ext>
                </a:extLst>
              </a:tr>
              <a:tr h="370840">
                <a:tc>
                  <a:txBody>
                    <a:bodyPr/>
                    <a:lstStyle/>
                    <a:p>
                      <a:pPr algn="ctr"/>
                      <a:r>
                        <a:rPr lang="en-GB" u="sng" dirty="0" err="1"/>
                        <a:t>total_amount</a:t>
                      </a:r>
                      <a:endParaRPr lang="en-CY" u="sng" dirty="0"/>
                    </a:p>
                  </a:txBody>
                  <a:tcPr/>
                </a:tc>
                <a:tc>
                  <a:txBody>
                    <a:bodyPr/>
                    <a:lstStyle/>
                    <a:p>
                      <a:pPr algn="ctr"/>
                      <a:r>
                        <a:rPr lang="en-GB" u="sng" dirty="0"/>
                        <a:t>Float</a:t>
                      </a:r>
                      <a:endParaRPr lang="en-CY" u="sng" dirty="0"/>
                    </a:p>
                  </a:txBody>
                  <a:tcPr/>
                </a:tc>
                <a:extLst>
                  <a:ext uri="{0D108BD9-81ED-4DB2-BD59-A6C34878D82A}">
                    <a16:rowId xmlns:a16="http://schemas.microsoft.com/office/drawing/2014/main" val="3572925294"/>
                  </a:ext>
                </a:extLst>
              </a:tr>
            </a:tbl>
          </a:graphicData>
        </a:graphic>
      </p:graphicFrame>
      <p:sp>
        <p:nvSpPr>
          <p:cNvPr id="12" name="Rectangle 11">
            <a:extLst>
              <a:ext uri="{FF2B5EF4-FFF2-40B4-BE49-F238E27FC236}">
                <a16:creationId xmlns:a16="http://schemas.microsoft.com/office/drawing/2014/main" id="{0A2C3FE1-6DA6-FBB8-6BC4-78C987070FBB}"/>
              </a:ext>
            </a:extLst>
          </p:cNvPr>
          <p:cNvSpPr/>
          <p:nvPr/>
        </p:nvSpPr>
        <p:spPr>
          <a:xfrm>
            <a:off x="6008045" y="6978217"/>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4" name="Picture 3">
            <a:extLst>
              <a:ext uri="{FF2B5EF4-FFF2-40B4-BE49-F238E27FC236}">
                <a16:creationId xmlns:a16="http://schemas.microsoft.com/office/drawing/2014/main" id="{2FFDB6C4-7153-B0C5-FB64-BB24AF534BA8}"/>
              </a:ext>
            </a:extLst>
          </p:cNvPr>
          <p:cNvPicPr>
            <a:picLocks noChangeAspect="1"/>
          </p:cNvPicPr>
          <p:nvPr/>
        </p:nvPicPr>
        <p:blipFill>
          <a:blip r:embed="rId2"/>
          <a:stretch>
            <a:fillRect/>
          </a:stretch>
        </p:blipFill>
        <p:spPr>
          <a:xfrm>
            <a:off x="387056" y="7045180"/>
            <a:ext cx="11417887" cy="6534486"/>
          </a:xfrm>
          <a:prstGeom prst="rect">
            <a:avLst/>
          </a:prstGeom>
        </p:spPr>
      </p:pic>
      <p:pic>
        <p:nvPicPr>
          <p:cNvPr id="10" name="Picture 9">
            <a:extLst>
              <a:ext uri="{FF2B5EF4-FFF2-40B4-BE49-F238E27FC236}">
                <a16:creationId xmlns:a16="http://schemas.microsoft.com/office/drawing/2014/main" id="{8CA7B031-8040-21FB-74BA-86804C7678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58510" y="5573041"/>
            <a:ext cx="3498524" cy="1414959"/>
          </a:xfrm>
          <a:prstGeom prst="rect">
            <a:avLst/>
          </a:prstGeom>
        </p:spPr>
      </p:pic>
      <p:pic>
        <p:nvPicPr>
          <p:cNvPr id="13" name="Picture 12">
            <a:extLst>
              <a:ext uri="{FF2B5EF4-FFF2-40B4-BE49-F238E27FC236}">
                <a16:creationId xmlns:a16="http://schemas.microsoft.com/office/drawing/2014/main" id="{79504EEA-F04D-45D9-C017-C3609BF2F6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0521" y="5713740"/>
            <a:ext cx="2994398" cy="1097379"/>
          </a:xfrm>
          <a:prstGeom prst="rect">
            <a:avLst/>
          </a:prstGeom>
        </p:spPr>
      </p:pic>
      <p:pic>
        <p:nvPicPr>
          <p:cNvPr id="7" name="Picture 6" descr="Text&#10;&#10;Description automatically generated">
            <a:extLst>
              <a:ext uri="{FF2B5EF4-FFF2-40B4-BE49-F238E27FC236}">
                <a16:creationId xmlns:a16="http://schemas.microsoft.com/office/drawing/2014/main" id="{F81A34D5-CC23-B6FA-80AE-F5FDDE9F5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202" y="6135992"/>
            <a:ext cx="2538331" cy="447131"/>
          </a:xfrm>
          <a:prstGeom prst="rect">
            <a:avLst/>
          </a:prstGeom>
        </p:spPr>
      </p:pic>
    </p:spTree>
    <p:extLst>
      <p:ext uri="{BB962C8B-B14F-4D97-AF65-F5344CB8AC3E}">
        <p14:creationId xmlns:p14="http://schemas.microsoft.com/office/powerpoint/2010/main" val="2394177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8558510" y="0"/>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a:off x="6008047" y="-106627"/>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0" name="Picture 9">
            <a:extLst>
              <a:ext uri="{FF2B5EF4-FFF2-40B4-BE49-F238E27FC236}">
                <a16:creationId xmlns:a16="http://schemas.microsoft.com/office/drawing/2014/main" id="{4C509B99-E7CA-A358-0C23-39D5FAF34020}"/>
              </a:ext>
            </a:extLst>
          </p:cNvPr>
          <p:cNvPicPr>
            <a:picLocks noChangeAspect="1"/>
          </p:cNvPicPr>
          <p:nvPr/>
        </p:nvPicPr>
        <p:blipFill>
          <a:blip r:embed="rId3"/>
          <a:stretch>
            <a:fillRect/>
          </a:stretch>
        </p:blipFill>
        <p:spPr>
          <a:xfrm>
            <a:off x="6176697" y="2154418"/>
            <a:ext cx="6030038" cy="3405500"/>
          </a:xfrm>
          <a:prstGeom prst="rect">
            <a:avLst/>
          </a:prstGeom>
        </p:spPr>
      </p:pic>
      <p:pic>
        <p:nvPicPr>
          <p:cNvPr id="13" name="Picture 12">
            <a:extLst>
              <a:ext uri="{FF2B5EF4-FFF2-40B4-BE49-F238E27FC236}">
                <a16:creationId xmlns:a16="http://schemas.microsoft.com/office/drawing/2014/main" id="{EEB5FDCC-D156-0968-606C-A97C31A22E07}"/>
              </a:ext>
            </a:extLst>
          </p:cNvPr>
          <p:cNvPicPr>
            <a:picLocks noChangeAspect="1"/>
          </p:cNvPicPr>
          <p:nvPr/>
        </p:nvPicPr>
        <p:blipFill>
          <a:blip r:embed="rId4"/>
          <a:stretch>
            <a:fillRect/>
          </a:stretch>
        </p:blipFill>
        <p:spPr>
          <a:xfrm>
            <a:off x="-7476" y="2234244"/>
            <a:ext cx="6030038" cy="3225675"/>
          </a:xfrm>
          <a:prstGeom prst="rect">
            <a:avLst/>
          </a:prstGeom>
        </p:spPr>
      </p:pic>
      <p:pic>
        <p:nvPicPr>
          <p:cNvPr id="2" name="Picture 1">
            <a:extLst>
              <a:ext uri="{FF2B5EF4-FFF2-40B4-BE49-F238E27FC236}">
                <a16:creationId xmlns:a16="http://schemas.microsoft.com/office/drawing/2014/main" id="{33C8E263-36A8-457A-CEDF-4691995A59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5" name="Picture 4" descr="Text&#10;&#10;Description automatically generated">
            <a:extLst>
              <a:ext uri="{FF2B5EF4-FFF2-40B4-BE49-F238E27FC236}">
                <a16:creationId xmlns:a16="http://schemas.microsoft.com/office/drawing/2014/main" id="{3439C882-9854-6244-1E7C-4E41759CA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225880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8558510" y="0"/>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a:off x="6008047" y="-106627"/>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0" name="Picture 9">
            <a:extLst>
              <a:ext uri="{FF2B5EF4-FFF2-40B4-BE49-F238E27FC236}">
                <a16:creationId xmlns:a16="http://schemas.microsoft.com/office/drawing/2014/main" id="{4C509B99-E7CA-A358-0C23-39D5FAF34020}"/>
              </a:ext>
            </a:extLst>
          </p:cNvPr>
          <p:cNvPicPr>
            <a:picLocks noChangeAspect="1"/>
          </p:cNvPicPr>
          <p:nvPr/>
        </p:nvPicPr>
        <p:blipFill>
          <a:blip r:embed="rId3"/>
          <a:stretch>
            <a:fillRect/>
          </a:stretch>
        </p:blipFill>
        <p:spPr>
          <a:xfrm>
            <a:off x="12279923" y="2154418"/>
            <a:ext cx="6030038" cy="3405500"/>
          </a:xfrm>
          <a:prstGeom prst="rect">
            <a:avLst/>
          </a:prstGeom>
        </p:spPr>
      </p:pic>
      <p:pic>
        <p:nvPicPr>
          <p:cNvPr id="13" name="Picture 12">
            <a:extLst>
              <a:ext uri="{FF2B5EF4-FFF2-40B4-BE49-F238E27FC236}">
                <a16:creationId xmlns:a16="http://schemas.microsoft.com/office/drawing/2014/main" id="{EEB5FDCC-D156-0968-606C-A97C31A22E07}"/>
              </a:ext>
            </a:extLst>
          </p:cNvPr>
          <p:cNvPicPr>
            <a:picLocks noChangeAspect="1"/>
          </p:cNvPicPr>
          <p:nvPr/>
        </p:nvPicPr>
        <p:blipFill>
          <a:blip r:embed="rId4"/>
          <a:stretch>
            <a:fillRect/>
          </a:stretch>
        </p:blipFill>
        <p:spPr>
          <a:xfrm>
            <a:off x="-6176020" y="2234244"/>
            <a:ext cx="6030038" cy="3225675"/>
          </a:xfrm>
          <a:prstGeom prst="rect">
            <a:avLst/>
          </a:prstGeom>
        </p:spPr>
      </p:pic>
      <p:pic>
        <p:nvPicPr>
          <p:cNvPr id="3" name="Picture 2">
            <a:extLst>
              <a:ext uri="{FF2B5EF4-FFF2-40B4-BE49-F238E27FC236}">
                <a16:creationId xmlns:a16="http://schemas.microsoft.com/office/drawing/2014/main" id="{C762FEFC-13CF-52F2-B3C1-D31EC4F5216D}"/>
              </a:ext>
            </a:extLst>
          </p:cNvPr>
          <p:cNvPicPr>
            <a:picLocks noChangeAspect="1"/>
          </p:cNvPicPr>
          <p:nvPr/>
        </p:nvPicPr>
        <p:blipFill>
          <a:blip r:embed="rId5"/>
          <a:stretch>
            <a:fillRect/>
          </a:stretch>
        </p:blipFill>
        <p:spPr>
          <a:xfrm>
            <a:off x="0" y="2328585"/>
            <a:ext cx="6028874" cy="2707214"/>
          </a:xfrm>
          <a:prstGeom prst="rect">
            <a:avLst/>
          </a:prstGeom>
        </p:spPr>
      </p:pic>
      <p:pic>
        <p:nvPicPr>
          <p:cNvPr id="9" name="Picture 8">
            <a:extLst>
              <a:ext uri="{FF2B5EF4-FFF2-40B4-BE49-F238E27FC236}">
                <a16:creationId xmlns:a16="http://schemas.microsoft.com/office/drawing/2014/main" id="{DBE52B5F-E726-9686-D34B-300243088E9B}"/>
              </a:ext>
            </a:extLst>
          </p:cNvPr>
          <p:cNvPicPr>
            <a:picLocks noChangeAspect="1"/>
          </p:cNvPicPr>
          <p:nvPr/>
        </p:nvPicPr>
        <p:blipFill>
          <a:blip r:embed="rId6"/>
          <a:stretch>
            <a:fillRect/>
          </a:stretch>
        </p:blipFill>
        <p:spPr>
          <a:xfrm>
            <a:off x="6168505" y="2324103"/>
            <a:ext cx="6030103" cy="2740956"/>
          </a:xfrm>
          <a:prstGeom prst="rect">
            <a:avLst/>
          </a:prstGeom>
        </p:spPr>
      </p:pic>
      <p:pic>
        <p:nvPicPr>
          <p:cNvPr id="2" name="Picture 1">
            <a:extLst>
              <a:ext uri="{FF2B5EF4-FFF2-40B4-BE49-F238E27FC236}">
                <a16:creationId xmlns:a16="http://schemas.microsoft.com/office/drawing/2014/main" id="{CAA107C4-7ADD-6B61-E4B3-17DF80D5B0C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5" name="Picture 4" descr="Text&#10;&#10;Description automatically generated">
            <a:extLst>
              <a:ext uri="{FF2B5EF4-FFF2-40B4-BE49-F238E27FC236}">
                <a16:creationId xmlns:a16="http://schemas.microsoft.com/office/drawing/2014/main" id="{CFA26005-FD64-268B-173A-466BDD9A16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95424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C6690A-9C29-F920-4D68-B8A5CF404E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98801" y="-1240602"/>
            <a:ext cx="2994398" cy="1097379"/>
          </a:xfrm>
          <a:prstGeom prst="rect">
            <a:avLst/>
          </a:prstGeom>
        </p:spPr>
      </p:pic>
      <p:sp>
        <p:nvSpPr>
          <p:cNvPr id="4" name="Rectangle 3">
            <a:extLst>
              <a:ext uri="{FF2B5EF4-FFF2-40B4-BE49-F238E27FC236}">
                <a16:creationId xmlns:a16="http://schemas.microsoft.com/office/drawing/2014/main" id="{14FADB1C-6C3E-B8CC-8720-B2E04E321B16}"/>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600000">
            <a:off x="4346737" y="580626"/>
            <a:ext cx="3498524" cy="1414959"/>
          </a:xfrm>
          <a:prstGeom prst="rect">
            <a:avLst/>
          </a:prstGeom>
        </p:spPr>
      </p:pic>
      <p:sp>
        <p:nvSpPr>
          <p:cNvPr id="5" name="TextBox 4">
            <a:extLst>
              <a:ext uri="{FF2B5EF4-FFF2-40B4-BE49-F238E27FC236}">
                <a16:creationId xmlns:a16="http://schemas.microsoft.com/office/drawing/2014/main" id="{DAE208B7-1DC0-59F2-4F6B-CDBE1877FCFB}"/>
              </a:ext>
            </a:extLst>
          </p:cNvPr>
          <p:cNvSpPr txBox="1"/>
          <p:nvPr/>
        </p:nvSpPr>
        <p:spPr>
          <a:xfrm>
            <a:off x="1286856" y="1881286"/>
            <a:ext cx="9442382" cy="3693319"/>
          </a:xfrm>
          <a:prstGeom prst="rect">
            <a:avLst/>
          </a:prstGeom>
          <a:noFill/>
        </p:spPr>
        <p:txBody>
          <a:bodyPr wrap="square" rtlCol="0">
            <a:spAutoFit/>
          </a:bodyPr>
          <a:lstStyle/>
          <a:p>
            <a:pPr algn="ctr"/>
            <a:r>
              <a:rPr lang="el-GR" dirty="0"/>
              <a:t>Βιβλιοθήκη ανοικτού κώδικα για επεξεργασία και ανάλυση δεδομένων σε</a:t>
            </a:r>
            <a:r>
              <a:rPr lang="en-GB" dirty="0"/>
              <a:t> Python</a:t>
            </a:r>
            <a:r>
              <a:rPr lang="el-GR" dirty="0"/>
              <a:t>.</a:t>
            </a:r>
            <a:endParaRPr lang="en-CY" dirty="0"/>
          </a:p>
          <a:p>
            <a:pPr algn="ctr"/>
            <a:endParaRPr lang="en-GB" dirty="0"/>
          </a:p>
          <a:p>
            <a:pPr algn="ctr"/>
            <a:r>
              <a:rPr lang="el-GR" dirty="0"/>
              <a:t>Παρέχει </a:t>
            </a:r>
            <a:r>
              <a:rPr lang="el-GR" dirty="0" err="1"/>
              <a:t>ευκολόχρηστες</a:t>
            </a:r>
            <a:r>
              <a:rPr lang="el-GR" dirty="0"/>
              <a:t> δομές δεδομένων και εργαλεία ανάλυσης δεδομένων με δομημένα δεδομένα (</a:t>
            </a:r>
            <a:r>
              <a:rPr lang="en-GB" dirty="0"/>
              <a:t>structured data)</a:t>
            </a:r>
            <a:r>
              <a:rPr lang="el-GR" dirty="0"/>
              <a:t>, όπως υπολογιστικά φύλλα</a:t>
            </a:r>
            <a:r>
              <a:rPr lang="en-GB" dirty="0"/>
              <a:t> (spreadsheets)</a:t>
            </a:r>
            <a:r>
              <a:rPr lang="el-GR" dirty="0"/>
              <a:t>, JSON, πίνακες SQL κλπ.</a:t>
            </a:r>
            <a:endParaRPr lang="en-CY" dirty="0"/>
          </a:p>
          <a:p>
            <a:pPr algn="ctr"/>
            <a:endParaRPr lang="en-GB" dirty="0"/>
          </a:p>
          <a:p>
            <a:pPr algn="ctr"/>
            <a:r>
              <a:rPr lang="el-GR" dirty="0"/>
              <a:t>Το όνομα προέρχεται από τον όρο “</a:t>
            </a:r>
            <a:r>
              <a:rPr lang="en-GB" dirty="0">
                <a:solidFill>
                  <a:srgbClr val="FFC000"/>
                </a:solidFill>
              </a:rPr>
              <a:t>pa</a:t>
            </a:r>
            <a:r>
              <a:rPr lang="en-GB" dirty="0"/>
              <a:t>nel </a:t>
            </a:r>
            <a:r>
              <a:rPr lang="en-GB" dirty="0">
                <a:solidFill>
                  <a:srgbClr val="EF1161"/>
                </a:solidFill>
              </a:rPr>
              <a:t>da</a:t>
            </a:r>
            <a:r>
              <a:rPr lang="en-GB" dirty="0"/>
              <a:t>ta”</a:t>
            </a:r>
            <a:r>
              <a:rPr lang="el-GR" dirty="0"/>
              <a:t>, έναν οικονομετρικό όρο για σύνολα δεδομένων που περιλαμβάνουν παρατηρήσεις σε πολλαπλές χρονικές περιόδους</a:t>
            </a:r>
            <a:r>
              <a:rPr lang="en-GB" dirty="0"/>
              <a:t>.</a:t>
            </a:r>
          </a:p>
          <a:p>
            <a:pPr algn="ctr"/>
            <a:endParaRPr lang="en-GB" dirty="0"/>
          </a:p>
          <a:p>
            <a:pPr algn="ctr"/>
            <a:r>
              <a:rPr lang="el-GR" dirty="0"/>
              <a:t>Δημιουργός του </a:t>
            </a:r>
            <a:r>
              <a:rPr lang="en-GB" dirty="0"/>
              <a:t>project </a:t>
            </a:r>
            <a:r>
              <a:rPr lang="el-GR" dirty="0"/>
              <a:t>είναι ο Αμερικανός </a:t>
            </a:r>
            <a:r>
              <a:rPr lang="en-GB" dirty="0"/>
              <a:t>Wes McKinney</a:t>
            </a:r>
            <a:r>
              <a:rPr lang="el-GR" dirty="0"/>
              <a:t>. </a:t>
            </a:r>
            <a:endParaRPr lang="en-CY" dirty="0"/>
          </a:p>
          <a:p>
            <a:pPr algn="ctr"/>
            <a:endParaRPr lang="en-GB" dirty="0"/>
          </a:p>
          <a:p>
            <a:pPr algn="ctr"/>
            <a:r>
              <a:rPr lang="el-GR" dirty="0"/>
              <a:t>Αρχική έκδοση </a:t>
            </a:r>
            <a:r>
              <a:rPr lang="en-GB" dirty="0"/>
              <a:t>11 </a:t>
            </a:r>
            <a:r>
              <a:rPr lang="el-GR" dirty="0"/>
              <a:t>Ιανουαρίου</a:t>
            </a:r>
            <a:r>
              <a:rPr lang="en-GB" dirty="0"/>
              <a:t> 2008 </a:t>
            </a:r>
            <a:r>
              <a:rPr lang="el-GR" dirty="0"/>
              <a:t>(πριν </a:t>
            </a:r>
            <a:r>
              <a:rPr lang="en-GB" dirty="0"/>
              <a:t>15 </a:t>
            </a:r>
            <a:r>
              <a:rPr lang="el-GR" dirty="0"/>
              <a:t>χρόνια)</a:t>
            </a:r>
            <a:endParaRPr lang="en-CY" dirty="0"/>
          </a:p>
          <a:p>
            <a:pPr algn="ctr"/>
            <a:endParaRPr lang="en-GB" dirty="0"/>
          </a:p>
          <a:p>
            <a:pPr algn="ctr"/>
            <a:r>
              <a:rPr lang="el-GR" dirty="0"/>
              <a:t>Τελευταία σταθερή έκδοση: </a:t>
            </a:r>
            <a:r>
              <a:rPr lang="en-GB" dirty="0"/>
              <a:t>1.5.3 / 18 </a:t>
            </a:r>
            <a:r>
              <a:rPr lang="el-GR" dirty="0"/>
              <a:t>Ιανουαρίου</a:t>
            </a:r>
            <a:r>
              <a:rPr lang="en-GB" dirty="0"/>
              <a:t> 2023</a:t>
            </a:r>
            <a:r>
              <a:rPr lang="el-GR" dirty="0"/>
              <a:t>, και συνεχίζει να αναβαθμίζεται.</a:t>
            </a:r>
            <a:endParaRPr lang="en-CY" dirty="0"/>
          </a:p>
        </p:txBody>
      </p:sp>
      <p:pic>
        <p:nvPicPr>
          <p:cNvPr id="3" name="Picture 2" descr="Text&#10;&#10;Description automatically generated">
            <a:extLst>
              <a:ext uri="{FF2B5EF4-FFF2-40B4-BE49-F238E27FC236}">
                <a16:creationId xmlns:a16="http://schemas.microsoft.com/office/drawing/2014/main" id="{85A2FAD7-A27E-1D86-1A62-A0F1A9567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02" y="5907392"/>
            <a:ext cx="2538331" cy="447131"/>
          </a:xfrm>
          <a:prstGeom prst="rect">
            <a:avLst/>
          </a:prstGeom>
        </p:spPr>
      </p:pic>
    </p:spTree>
    <p:extLst>
      <p:ext uri="{BB962C8B-B14F-4D97-AF65-F5344CB8AC3E}">
        <p14:creationId xmlns:p14="http://schemas.microsoft.com/office/powerpoint/2010/main" val="248405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8558510" y="0"/>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a:off x="6008047" y="-106627"/>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3" name="Picture 2">
            <a:extLst>
              <a:ext uri="{FF2B5EF4-FFF2-40B4-BE49-F238E27FC236}">
                <a16:creationId xmlns:a16="http://schemas.microsoft.com/office/drawing/2014/main" id="{C762FEFC-13CF-52F2-B3C1-D31EC4F5216D}"/>
              </a:ext>
            </a:extLst>
          </p:cNvPr>
          <p:cNvPicPr>
            <a:picLocks noChangeAspect="1"/>
          </p:cNvPicPr>
          <p:nvPr/>
        </p:nvPicPr>
        <p:blipFill>
          <a:blip r:embed="rId3"/>
          <a:stretch>
            <a:fillRect/>
          </a:stretch>
        </p:blipFill>
        <p:spPr>
          <a:xfrm>
            <a:off x="-6126480" y="2328585"/>
            <a:ext cx="6028874" cy="2707214"/>
          </a:xfrm>
          <a:prstGeom prst="rect">
            <a:avLst/>
          </a:prstGeom>
        </p:spPr>
      </p:pic>
      <p:pic>
        <p:nvPicPr>
          <p:cNvPr id="2" name="Picture 1">
            <a:extLst>
              <a:ext uri="{FF2B5EF4-FFF2-40B4-BE49-F238E27FC236}">
                <a16:creationId xmlns:a16="http://schemas.microsoft.com/office/drawing/2014/main" id="{4F8DF366-768B-0480-68BC-2846B46796A3}"/>
              </a:ext>
            </a:extLst>
          </p:cNvPr>
          <p:cNvPicPr>
            <a:picLocks noChangeAspect="1"/>
          </p:cNvPicPr>
          <p:nvPr/>
        </p:nvPicPr>
        <p:blipFill>
          <a:blip r:embed="rId4"/>
          <a:stretch>
            <a:fillRect/>
          </a:stretch>
        </p:blipFill>
        <p:spPr>
          <a:xfrm>
            <a:off x="12255269" y="2324103"/>
            <a:ext cx="6030103" cy="2740956"/>
          </a:xfrm>
          <a:prstGeom prst="rect">
            <a:avLst/>
          </a:prstGeom>
        </p:spPr>
      </p:pic>
      <p:pic>
        <p:nvPicPr>
          <p:cNvPr id="12" name="Picture 11">
            <a:extLst>
              <a:ext uri="{FF2B5EF4-FFF2-40B4-BE49-F238E27FC236}">
                <a16:creationId xmlns:a16="http://schemas.microsoft.com/office/drawing/2014/main" id="{9412A40A-204B-6CE1-22E9-3DB539AF064D}"/>
              </a:ext>
            </a:extLst>
          </p:cNvPr>
          <p:cNvPicPr>
            <a:picLocks noChangeAspect="1"/>
          </p:cNvPicPr>
          <p:nvPr/>
        </p:nvPicPr>
        <p:blipFill>
          <a:blip r:embed="rId5"/>
          <a:stretch>
            <a:fillRect/>
          </a:stretch>
        </p:blipFill>
        <p:spPr>
          <a:xfrm>
            <a:off x="6183954" y="1729760"/>
            <a:ext cx="6008046" cy="3939050"/>
          </a:xfrm>
          <a:prstGeom prst="rect">
            <a:avLst/>
          </a:prstGeom>
        </p:spPr>
      </p:pic>
      <p:pic>
        <p:nvPicPr>
          <p:cNvPr id="14" name="Picture 13">
            <a:extLst>
              <a:ext uri="{FF2B5EF4-FFF2-40B4-BE49-F238E27FC236}">
                <a16:creationId xmlns:a16="http://schemas.microsoft.com/office/drawing/2014/main" id="{82DE7D9D-BF64-6263-AA84-38790BFEBDF3}"/>
              </a:ext>
            </a:extLst>
          </p:cNvPr>
          <p:cNvPicPr>
            <a:picLocks noChangeAspect="1"/>
          </p:cNvPicPr>
          <p:nvPr/>
        </p:nvPicPr>
        <p:blipFill>
          <a:blip r:embed="rId6"/>
          <a:stretch>
            <a:fillRect/>
          </a:stretch>
        </p:blipFill>
        <p:spPr>
          <a:xfrm>
            <a:off x="0" y="2056066"/>
            <a:ext cx="6008047" cy="3229582"/>
          </a:xfrm>
          <a:prstGeom prst="rect">
            <a:avLst/>
          </a:prstGeom>
        </p:spPr>
      </p:pic>
      <p:pic>
        <p:nvPicPr>
          <p:cNvPr id="15" name="Picture 14">
            <a:extLst>
              <a:ext uri="{FF2B5EF4-FFF2-40B4-BE49-F238E27FC236}">
                <a16:creationId xmlns:a16="http://schemas.microsoft.com/office/drawing/2014/main" id="{8D270794-FAF5-17A5-1047-524BD2D8CE7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5" name="Picture 4" descr="Text&#10;&#10;Description automatically generated">
            <a:extLst>
              <a:ext uri="{FF2B5EF4-FFF2-40B4-BE49-F238E27FC236}">
                <a16:creationId xmlns:a16="http://schemas.microsoft.com/office/drawing/2014/main" id="{11959750-FCC6-381D-8EBF-4272A519B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2371923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8558510" y="0"/>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a:off x="6008047" y="-106627"/>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2" name="Picture 11">
            <a:extLst>
              <a:ext uri="{FF2B5EF4-FFF2-40B4-BE49-F238E27FC236}">
                <a16:creationId xmlns:a16="http://schemas.microsoft.com/office/drawing/2014/main" id="{9412A40A-204B-6CE1-22E9-3DB539AF064D}"/>
              </a:ext>
            </a:extLst>
          </p:cNvPr>
          <p:cNvPicPr>
            <a:picLocks noChangeAspect="1"/>
          </p:cNvPicPr>
          <p:nvPr/>
        </p:nvPicPr>
        <p:blipFill>
          <a:blip r:embed="rId3"/>
          <a:stretch>
            <a:fillRect/>
          </a:stretch>
        </p:blipFill>
        <p:spPr>
          <a:xfrm>
            <a:off x="12257512" y="1729760"/>
            <a:ext cx="6008046" cy="3939050"/>
          </a:xfrm>
          <a:prstGeom prst="rect">
            <a:avLst/>
          </a:prstGeom>
        </p:spPr>
      </p:pic>
      <p:pic>
        <p:nvPicPr>
          <p:cNvPr id="14" name="Picture 13">
            <a:extLst>
              <a:ext uri="{FF2B5EF4-FFF2-40B4-BE49-F238E27FC236}">
                <a16:creationId xmlns:a16="http://schemas.microsoft.com/office/drawing/2014/main" id="{82DE7D9D-BF64-6263-AA84-38790BFEBDF3}"/>
              </a:ext>
            </a:extLst>
          </p:cNvPr>
          <p:cNvPicPr>
            <a:picLocks noChangeAspect="1"/>
          </p:cNvPicPr>
          <p:nvPr/>
        </p:nvPicPr>
        <p:blipFill>
          <a:blip r:embed="rId4"/>
          <a:stretch>
            <a:fillRect/>
          </a:stretch>
        </p:blipFill>
        <p:spPr>
          <a:xfrm>
            <a:off x="-6131311" y="2056066"/>
            <a:ext cx="6008047" cy="3229582"/>
          </a:xfrm>
          <a:prstGeom prst="rect">
            <a:avLst/>
          </a:prstGeom>
        </p:spPr>
      </p:pic>
      <p:pic>
        <p:nvPicPr>
          <p:cNvPr id="6" name="Picture 5">
            <a:extLst>
              <a:ext uri="{FF2B5EF4-FFF2-40B4-BE49-F238E27FC236}">
                <a16:creationId xmlns:a16="http://schemas.microsoft.com/office/drawing/2014/main" id="{9DE09A40-FF98-743E-1EF1-39F8D665FB26}"/>
              </a:ext>
            </a:extLst>
          </p:cNvPr>
          <p:cNvPicPr>
            <a:picLocks noChangeAspect="1"/>
          </p:cNvPicPr>
          <p:nvPr/>
        </p:nvPicPr>
        <p:blipFill>
          <a:blip r:embed="rId5"/>
          <a:stretch>
            <a:fillRect/>
          </a:stretch>
        </p:blipFill>
        <p:spPr>
          <a:xfrm>
            <a:off x="-14277" y="2135540"/>
            <a:ext cx="6038917" cy="3071727"/>
          </a:xfrm>
          <a:prstGeom prst="rect">
            <a:avLst/>
          </a:prstGeom>
        </p:spPr>
      </p:pic>
      <p:pic>
        <p:nvPicPr>
          <p:cNvPr id="9" name="Picture 8">
            <a:extLst>
              <a:ext uri="{FF2B5EF4-FFF2-40B4-BE49-F238E27FC236}">
                <a16:creationId xmlns:a16="http://schemas.microsoft.com/office/drawing/2014/main" id="{70670D92-8342-8850-DF78-8928318F2519}"/>
              </a:ext>
            </a:extLst>
          </p:cNvPr>
          <p:cNvPicPr>
            <a:picLocks noChangeAspect="1"/>
          </p:cNvPicPr>
          <p:nvPr/>
        </p:nvPicPr>
        <p:blipFill>
          <a:blip r:embed="rId6"/>
          <a:stretch>
            <a:fillRect/>
          </a:stretch>
        </p:blipFill>
        <p:spPr>
          <a:xfrm>
            <a:off x="6167362" y="2056065"/>
            <a:ext cx="6038916" cy="3254453"/>
          </a:xfrm>
          <a:prstGeom prst="rect">
            <a:avLst/>
          </a:prstGeom>
        </p:spPr>
      </p:pic>
      <p:pic>
        <p:nvPicPr>
          <p:cNvPr id="10" name="Picture 9">
            <a:extLst>
              <a:ext uri="{FF2B5EF4-FFF2-40B4-BE49-F238E27FC236}">
                <a16:creationId xmlns:a16="http://schemas.microsoft.com/office/drawing/2014/main" id="{A1368442-2498-C842-CAD2-89F89C54446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0521" y="140699"/>
            <a:ext cx="2994398" cy="1097379"/>
          </a:xfrm>
          <a:prstGeom prst="rect">
            <a:avLst/>
          </a:prstGeom>
        </p:spPr>
      </p:pic>
      <p:pic>
        <p:nvPicPr>
          <p:cNvPr id="2" name="Picture 1" descr="Text&#10;&#10;Description automatically generated">
            <a:extLst>
              <a:ext uri="{FF2B5EF4-FFF2-40B4-BE49-F238E27FC236}">
                <a16:creationId xmlns:a16="http://schemas.microsoft.com/office/drawing/2014/main" id="{AD3770A1-39F1-03E4-3C10-074CCD6B94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3702582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FE3CB8-E205-49D4-C0F8-3933CCF2F3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1414" y="2864"/>
            <a:ext cx="3093122" cy="1133559"/>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600000">
            <a:off x="7258179" y="-138928"/>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6" name="Picture 5">
            <a:extLst>
              <a:ext uri="{FF2B5EF4-FFF2-40B4-BE49-F238E27FC236}">
                <a16:creationId xmlns:a16="http://schemas.microsoft.com/office/drawing/2014/main" id="{9DE09A40-FF98-743E-1EF1-39F8D665FB26}"/>
              </a:ext>
            </a:extLst>
          </p:cNvPr>
          <p:cNvPicPr>
            <a:picLocks noChangeAspect="1"/>
          </p:cNvPicPr>
          <p:nvPr/>
        </p:nvPicPr>
        <p:blipFill>
          <a:blip r:embed="rId4"/>
          <a:stretch>
            <a:fillRect/>
          </a:stretch>
        </p:blipFill>
        <p:spPr>
          <a:xfrm>
            <a:off x="-6135959" y="2135540"/>
            <a:ext cx="6038917" cy="3071727"/>
          </a:xfrm>
          <a:prstGeom prst="rect">
            <a:avLst/>
          </a:prstGeom>
        </p:spPr>
      </p:pic>
      <p:pic>
        <p:nvPicPr>
          <p:cNvPr id="9" name="Picture 8">
            <a:extLst>
              <a:ext uri="{FF2B5EF4-FFF2-40B4-BE49-F238E27FC236}">
                <a16:creationId xmlns:a16="http://schemas.microsoft.com/office/drawing/2014/main" id="{70670D92-8342-8850-DF78-8928318F2519}"/>
              </a:ext>
            </a:extLst>
          </p:cNvPr>
          <p:cNvPicPr>
            <a:picLocks noChangeAspect="1"/>
          </p:cNvPicPr>
          <p:nvPr/>
        </p:nvPicPr>
        <p:blipFill>
          <a:blip r:embed="rId5"/>
          <a:stretch>
            <a:fillRect/>
          </a:stretch>
        </p:blipFill>
        <p:spPr>
          <a:xfrm>
            <a:off x="12269798" y="2056065"/>
            <a:ext cx="6038916" cy="3254453"/>
          </a:xfrm>
          <a:prstGeom prst="rect">
            <a:avLst/>
          </a:prstGeom>
        </p:spPr>
      </p:pic>
      <p:graphicFrame>
        <p:nvGraphicFramePr>
          <p:cNvPr id="3" name="Table 11">
            <a:extLst>
              <a:ext uri="{FF2B5EF4-FFF2-40B4-BE49-F238E27FC236}">
                <a16:creationId xmlns:a16="http://schemas.microsoft.com/office/drawing/2014/main" id="{75C22492-40AB-0783-F85F-15DEAC5D97F5}"/>
              </a:ext>
            </a:extLst>
          </p:cNvPr>
          <p:cNvGraphicFramePr>
            <a:graphicFrameLocks noGrp="1"/>
          </p:cNvGraphicFramePr>
          <p:nvPr>
            <p:extLst>
              <p:ext uri="{D42A27DB-BD31-4B8C-83A1-F6EECF244321}">
                <p14:modId xmlns:p14="http://schemas.microsoft.com/office/powerpoint/2010/main" val="2136484893"/>
              </p:ext>
            </p:extLst>
          </p:nvPr>
        </p:nvGraphicFramePr>
        <p:xfrm>
          <a:off x="163631" y="1156668"/>
          <a:ext cx="10866920" cy="3197155"/>
        </p:xfrm>
        <a:graphic>
          <a:graphicData uri="http://schemas.openxmlformats.org/drawingml/2006/table">
            <a:tbl>
              <a:tblPr firstRow="1" bandRow="1">
                <a:tableStyleId>{5940675A-B579-460E-94D1-54222C63F5DA}</a:tableStyleId>
              </a:tblPr>
              <a:tblGrid>
                <a:gridCol w="2173384">
                  <a:extLst>
                    <a:ext uri="{9D8B030D-6E8A-4147-A177-3AD203B41FA5}">
                      <a16:colId xmlns:a16="http://schemas.microsoft.com/office/drawing/2014/main" val="978044424"/>
                    </a:ext>
                  </a:extLst>
                </a:gridCol>
                <a:gridCol w="2173384">
                  <a:extLst>
                    <a:ext uri="{9D8B030D-6E8A-4147-A177-3AD203B41FA5}">
                      <a16:colId xmlns:a16="http://schemas.microsoft.com/office/drawing/2014/main" val="1264047886"/>
                    </a:ext>
                  </a:extLst>
                </a:gridCol>
                <a:gridCol w="2173384">
                  <a:extLst>
                    <a:ext uri="{9D8B030D-6E8A-4147-A177-3AD203B41FA5}">
                      <a16:colId xmlns:a16="http://schemas.microsoft.com/office/drawing/2014/main" val="3326960631"/>
                    </a:ext>
                  </a:extLst>
                </a:gridCol>
                <a:gridCol w="2173384">
                  <a:extLst>
                    <a:ext uri="{9D8B030D-6E8A-4147-A177-3AD203B41FA5}">
                      <a16:colId xmlns:a16="http://schemas.microsoft.com/office/drawing/2014/main" val="3902765894"/>
                    </a:ext>
                  </a:extLst>
                </a:gridCol>
                <a:gridCol w="2173384">
                  <a:extLst>
                    <a:ext uri="{9D8B030D-6E8A-4147-A177-3AD203B41FA5}">
                      <a16:colId xmlns:a16="http://schemas.microsoft.com/office/drawing/2014/main" val="4009565837"/>
                    </a:ext>
                  </a:extLst>
                </a:gridCol>
              </a:tblGrid>
              <a:tr h="636835">
                <a:tc>
                  <a:txBody>
                    <a:bodyPr/>
                    <a:lstStyle/>
                    <a:p>
                      <a:pPr algn="ctr"/>
                      <a:endParaRPr lang="en-CY" dirty="0"/>
                    </a:p>
                  </a:txBody>
                  <a:tcPr/>
                </a:tc>
                <a:tc>
                  <a:txBody>
                    <a:bodyPr/>
                    <a:lstStyle/>
                    <a:p>
                      <a:pPr algn="ctr"/>
                      <a:r>
                        <a:rPr lang="en-GB" dirty="0"/>
                        <a:t>Time (seconds)</a:t>
                      </a:r>
                      <a:endParaRPr lang="en-CY" dirty="0"/>
                    </a:p>
                  </a:txBody>
                  <a:tcPr/>
                </a:tc>
                <a:tc>
                  <a:txBody>
                    <a:bodyPr/>
                    <a:lstStyle/>
                    <a:p>
                      <a:pPr algn="ctr"/>
                      <a:r>
                        <a:rPr lang="en-GB" dirty="0"/>
                        <a:t>Memory (MB)</a:t>
                      </a:r>
                      <a:endParaRPr lang="en-CY" dirty="0"/>
                    </a:p>
                  </a:txBody>
                  <a:tcPr/>
                </a:tc>
                <a:tc>
                  <a:txBody>
                    <a:bodyPr/>
                    <a:lstStyle/>
                    <a:p>
                      <a:pPr algn="ctr"/>
                      <a:r>
                        <a:rPr lang="en-GB" dirty="0"/>
                        <a:t>Time (seconds)</a:t>
                      </a:r>
                      <a:endParaRPr lang="en-CY" dirty="0"/>
                    </a:p>
                  </a:txBody>
                  <a:tcPr/>
                </a:tc>
                <a:tc>
                  <a:txBody>
                    <a:bodyPr/>
                    <a:lstStyle/>
                    <a:p>
                      <a:pPr algn="ctr"/>
                      <a:r>
                        <a:rPr lang="en-GB" dirty="0"/>
                        <a:t>Memory (MB)</a:t>
                      </a:r>
                      <a:endParaRPr lang="en-CY" dirty="0"/>
                    </a:p>
                  </a:txBody>
                  <a:tcPr/>
                </a:tc>
                <a:extLst>
                  <a:ext uri="{0D108BD9-81ED-4DB2-BD59-A6C34878D82A}">
                    <a16:rowId xmlns:a16="http://schemas.microsoft.com/office/drawing/2014/main" val="4029543366"/>
                  </a:ext>
                </a:extLst>
              </a:tr>
              <a:tr h="636835">
                <a:tc>
                  <a:txBody>
                    <a:bodyPr/>
                    <a:lstStyle/>
                    <a:p>
                      <a:pPr algn="ctr"/>
                      <a:r>
                        <a:rPr lang="en-GB" dirty="0"/>
                        <a:t>Step 1: Load the Dataset</a:t>
                      </a:r>
                      <a:endParaRPr lang="en-CY" dirty="0"/>
                    </a:p>
                  </a:txBody>
                  <a:tcPr/>
                </a:tc>
                <a:tc>
                  <a:txBody>
                    <a:bodyPr/>
                    <a:lstStyle/>
                    <a:p>
                      <a:pPr algn="ctr"/>
                      <a:r>
                        <a:rPr lang="en-GB" dirty="0"/>
                        <a:t>10.476</a:t>
                      </a:r>
                      <a:endParaRPr lang="en-CY" dirty="0"/>
                    </a:p>
                  </a:txBody>
                  <a:tcPr/>
                </a:tc>
                <a:tc>
                  <a:txBody>
                    <a:bodyPr/>
                    <a:lstStyle/>
                    <a:p>
                      <a:pPr algn="ctr"/>
                      <a:r>
                        <a:rPr lang="en-GB" dirty="0"/>
                        <a:t>168.29</a:t>
                      </a:r>
                      <a:endParaRPr lang="en-CY" dirty="0"/>
                    </a:p>
                  </a:txBody>
                  <a:tcPr/>
                </a:tc>
                <a:tc>
                  <a:txBody>
                    <a:bodyPr/>
                    <a:lstStyle/>
                    <a:p>
                      <a:pPr algn="ctr"/>
                      <a:r>
                        <a:rPr lang="en-GB" dirty="0"/>
                        <a:t>336.931</a:t>
                      </a:r>
                      <a:endParaRPr lang="en-CY" dirty="0"/>
                    </a:p>
                  </a:txBody>
                  <a:tcPr/>
                </a:tc>
                <a:tc>
                  <a:txBody>
                    <a:bodyPr/>
                    <a:lstStyle/>
                    <a:p>
                      <a:pPr algn="ctr"/>
                      <a:r>
                        <a:rPr lang="en-GB" dirty="0"/>
                        <a:t>2,747.25</a:t>
                      </a:r>
                      <a:endParaRPr lang="en-CY" dirty="0"/>
                    </a:p>
                  </a:txBody>
                  <a:tcPr/>
                </a:tc>
                <a:extLst>
                  <a:ext uri="{0D108BD9-81ED-4DB2-BD59-A6C34878D82A}">
                    <a16:rowId xmlns:a16="http://schemas.microsoft.com/office/drawing/2014/main" val="822380974"/>
                  </a:ext>
                </a:extLst>
              </a:tr>
              <a:tr h="636835">
                <a:tc>
                  <a:txBody>
                    <a:bodyPr/>
                    <a:lstStyle/>
                    <a:p>
                      <a:pPr algn="ctr"/>
                      <a:r>
                        <a:rPr lang="en-GB" dirty="0"/>
                        <a:t>Step 2: Data preparation</a:t>
                      </a:r>
                      <a:endParaRPr lang="en-CY" dirty="0"/>
                    </a:p>
                  </a:txBody>
                  <a:tcPr/>
                </a:tc>
                <a:tc>
                  <a:txBody>
                    <a:bodyPr/>
                    <a:lstStyle/>
                    <a:p>
                      <a:pPr algn="ctr"/>
                      <a:r>
                        <a:rPr lang="en-GB" dirty="0"/>
                        <a:t>0.217</a:t>
                      </a:r>
                      <a:endParaRPr lang="en-CY" dirty="0"/>
                    </a:p>
                  </a:txBody>
                  <a:tcPr/>
                </a:tc>
                <a:tc>
                  <a:txBody>
                    <a:bodyPr/>
                    <a:lstStyle/>
                    <a:p>
                      <a:pPr algn="ctr"/>
                      <a:r>
                        <a:rPr lang="en-GB" dirty="0"/>
                        <a:t>237.62</a:t>
                      </a:r>
                      <a:endParaRPr lang="en-CY" dirty="0"/>
                    </a:p>
                  </a:txBody>
                  <a:tcPr/>
                </a:tc>
                <a:tc>
                  <a:txBody>
                    <a:bodyPr/>
                    <a:lstStyle/>
                    <a:p>
                      <a:pPr algn="ctr"/>
                      <a:r>
                        <a:rPr lang="en-GB" dirty="0"/>
                        <a:t>15.015</a:t>
                      </a:r>
                      <a:endParaRPr lang="en-CY" dirty="0"/>
                    </a:p>
                  </a:txBody>
                  <a:tcPr/>
                </a:tc>
                <a:tc>
                  <a:txBody>
                    <a:bodyPr/>
                    <a:lstStyle/>
                    <a:p>
                      <a:pPr algn="ctr"/>
                      <a:r>
                        <a:rPr lang="en-GB" dirty="0"/>
                        <a:t>7,405.39</a:t>
                      </a:r>
                      <a:endParaRPr lang="en-CY" dirty="0"/>
                    </a:p>
                  </a:txBody>
                  <a:tcPr/>
                </a:tc>
                <a:extLst>
                  <a:ext uri="{0D108BD9-81ED-4DB2-BD59-A6C34878D82A}">
                    <a16:rowId xmlns:a16="http://schemas.microsoft.com/office/drawing/2014/main" val="757875775"/>
                  </a:ext>
                </a:extLst>
              </a:tr>
              <a:tr h="636835">
                <a:tc>
                  <a:txBody>
                    <a:bodyPr/>
                    <a:lstStyle/>
                    <a:p>
                      <a:pPr algn="ctr"/>
                      <a:r>
                        <a:rPr lang="en-GB" dirty="0"/>
                        <a:t>Step 3: Model Training</a:t>
                      </a:r>
                      <a:endParaRPr lang="en-CY" dirty="0"/>
                    </a:p>
                  </a:txBody>
                  <a:tcPr/>
                </a:tc>
                <a:tc>
                  <a:txBody>
                    <a:bodyPr/>
                    <a:lstStyle/>
                    <a:p>
                      <a:pPr algn="ctr"/>
                      <a:r>
                        <a:rPr lang="en-GB" dirty="0"/>
                        <a:t>0.410</a:t>
                      </a:r>
                      <a:endParaRPr lang="en-CY" dirty="0"/>
                    </a:p>
                  </a:txBody>
                  <a:tcPr/>
                </a:tc>
                <a:tc>
                  <a:txBody>
                    <a:bodyPr/>
                    <a:lstStyle/>
                    <a:p>
                      <a:pPr algn="ctr"/>
                      <a:r>
                        <a:rPr lang="en-GB" dirty="0"/>
                        <a:t>237.62</a:t>
                      </a:r>
                      <a:endParaRPr lang="en-CY" dirty="0"/>
                    </a:p>
                  </a:txBody>
                  <a:tcPr/>
                </a:tc>
                <a:tc>
                  <a:txBody>
                    <a:bodyPr/>
                    <a:lstStyle/>
                    <a:p>
                      <a:pPr algn="ctr"/>
                      <a:r>
                        <a:rPr lang="en-GB" dirty="0"/>
                        <a:t>15.111</a:t>
                      </a:r>
                      <a:endParaRPr lang="en-CY" dirty="0"/>
                    </a:p>
                  </a:txBody>
                  <a:tcPr/>
                </a:tc>
                <a:tc>
                  <a:txBody>
                    <a:bodyPr/>
                    <a:lstStyle/>
                    <a:p>
                      <a:pPr algn="ctr"/>
                      <a:r>
                        <a:rPr lang="en-GB" dirty="0"/>
                        <a:t>7,405.39</a:t>
                      </a:r>
                      <a:endParaRPr lang="en-CY" dirty="0"/>
                    </a:p>
                  </a:txBody>
                  <a:tcPr/>
                </a:tc>
                <a:extLst>
                  <a:ext uri="{0D108BD9-81ED-4DB2-BD59-A6C34878D82A}">
                    <a16:rowId xmlns:a16="http://schemas.microsoft.com/office/drawing/2014/main" val="1801822958"/>
                  </a:ext>
                </a:extLst>
              </a:tr>
              <a:tr h="524387">
                <a:tc>
                  <a:txBody>
                    <a:bodyPr/>
                    <a:lstStyle/>
                    <a:p>
                      <a:pPr algn="ctr"/>
                      <a:r>
                        <a:rPr lang="en-GB" dirty="0"/>
                        <a:t>Step 4: Model Evaluation</a:t>
                      </a:r>
                      <a:endParaRPr lang="en-CY" dirty="0"/>
                    </a:p>
                  </a:txBody>
                  <a:tcPr/>
                </a:tc>
                <a:tc>
                  <a:txBody>
                    <a:bodyPr/>
                    <a:lstStyle/>
                    <a:p>
                      <a:pPr algn="ctr"/>
                      <a:r>
                        <a:rPr lang="en-GB" u="none" dirty="0"/>
                        <a:t>0.0099</a:t>
                      </a:r>
                      <a:endParaRPr lang="en-CY" u="none" dirty="0"/>
                    </a:p>
                  </a:txBody>
                  <a:tcPr/>
                </a:tc>
                <a:tc>
                  <a:txBody>
                    <a:bodyPr/>
                    <a:lstStyle/>
                    <a:p>
                      <a:pPr algn="ctr"/>
                      <a:r>
                        <a:rPr lang="en-GB" dirty="0"/>
                        <a:t>237.62</a:t>
                      </a:r>
                      <a:endParaRPr lang="en-CY" u="none" dirty="0"/>
                    </a:p>
                  </a:txBody>
                  <a:tcPr/>
                </a:tc>
                <a:tc>
                  <a:txBody>
                    <a:bodyPr/>
                    <a:lstStyle/>
                    <a:p>
                      <a:pPr algn="ctr"/>
                      <a:r>
                        <a:rPr lang="en-GB" u="none" dirty="0"/>
                        <a:t>0.306</a:t>
                      </a:r>
                      <a:endParaRPr lang="en-CY" u="none" dirty="0"/>
                    </a:p>
                  </a:txBody>
                  <a:tcPr/>
                </a:tc>
                <a:tc>
                  <a:txBody>
                    <a:bodyPr/>
                    <a:lstStyle/>
                    <a:p>
                      <a:pPr algn="ctr"/>
                      <a:r>
                        <a:rPr lang="en-GB" u="none" dirty="0"/>
                        <a:t>1827.70</a:t>
                      </a:r>
                      <a:endParaRPr lang="en-CY" u="none" dirty="0"/>
                    </a:p>
                  </a:txBody>
                  <a:tcPr/>
                </a:tc>
                <a:extLst>
                  <a:ext uri="{0D108BD9-81ED-4DB2-BD59-A6C34878D82A}">
                    <a16:rowId xmlns:a16="http://schemas.microsoft.com/office/drawing/2014/main" val="3572925294"/>
                  </a:ext>
                </a:extLst>
              </a:tr>
            </a:tbl>
          </a:graphicData>
        </a:graphic>
      </p:graphicFrame>
      <p:graphicFrame>
        <p:nvGraphicFramePr>
          <p:cNvPr id="7" name="Table 11">
            <a:extLst>
              <a:ext uri="{FF2B5EF4-FFF2-40B4-BE49-F238E27FC236}">
                <a16:creationId xmlns:a16="http://schemas.microsoft.com/office/drawing/2014/main" id="{109BF9B4-7FA3-1A14-0A01-36226D5BBA6F}"/>
              </a:ext>
            </a:extLst>
          </p:cNvPr>
          <p:cNvGraphicFramePr>
            <a:graphicFrameLocks noGrp="1"/>
          </p:cNvGraphicFramePr>
          <p:nvPr>
            <p:extLst>
              <p:ext uri="{D42A27DB-BD31-4B8C-83A1-F6EECF244321}">
                <p14:modId xmlns:p14="http://schemas.microsoft.com/office/powerpoint/2010/main" val="4169251103"/>
              </p:ext>
            </p:extLst>
          </p:nvPr>
        </p:nvGraphicFramePr>
        <p:xfrm>
          <a:off x="163631" y="4603844"/>
          <a:ext cx="10866920" cy="1645920"/>
        </p:xfrm>
        <a:graphic>
          <a:graphicData uri="http://schemas.openxmlformats.org/drawingml/2006/table">
            <a:tbl>
              <a:tblPr firstRow="1" bandRow="1">
                <a:tableStyleId>{5940675A-B579-460E-94D1-54222C63F5DA}</a:tableStyleId>
              </a:tblPr>
              <a:tblGrid>
                <a:gridCol w="2173384">
                  <a:extLst>
                    <a:ext uri="{9D8B030D-6E8A-4147-A177-3AD203B41FA5}">
                      <a16:colId xmlns:a16="http://schemas.microsoft.com/office/drawing/2014/main" val="978044424"/>
                    </a:ext>
                  </a:extLst>
                </a:gridCol>
                <a:gridCol w="4346768">
                  <a:extLst>
                    <a:ext uri="{9D8B030D-6E8A-4147-A177-3AD203B41FA5}">
                      <a16:colId xmlns:a16="http://schemas.microsoft.com/office/drawing/2014/main" val="1264047886"/>
                    </a:ext>
                  </a:extLst>
                </a:gridCol>
                <a:gridCol w="4346768">
                  <a:extLst>
                    <a:ext uri="{9D8B030D-6E8A-4147-A177-3AD203B41FA5}">
                      <a16:colId xmlns:a16="http://schemas.microsoft.com/office/drawing/2014/main" val="3902765894"/>
                    </a:ext>
                  </a:extLst>
                </a:gridCol>
              </a:tblGrid>
              <a:tr h="532683">
                <a:tc>
                  <a:txBody>
                    <a:bodyPr/>
                    <a:lstStyle/>
                    <a:p>
                      <a:pPr algn="ctr"/>
                      <a:r>
                        <a:rPr lang="en-GB" dirty="0"/>
                        <a:t>Mean Square Error (MSE)</a:t>
                      </a:r>
                      <a:endParaRPr lang="en-CY" dirty="0"/>
                    </a:p>
                  </a:txBody>
                  <a:tcPr/>
                </a:tc>
                <a:tc>
                  <a:txBody>
                    <a:bodyPr/>
                    <a:lstStyle/>
                    <a:p>
                      <a:pPr algn="ctr"/>
                      <a:r>
                        <a:rPr lang="en-GB" dirty="0"/>
                        <a:t>3.217</a:t>
                      </a:r>
                      <a:endParaRPr lang="en-CY" dirty="0"/>
                    </a:p>
                  </a:txBody>
                  <a:tcPr/>
                </a:tc>
                <a:tc>
                  <a:txBody>
                    <a:bodyPr/>
                    <a:lstStyle/>
                    <a:p>
                      <a:pPr algn="ctr"/>
                      <a:r>
                        <a:rPr lang="en-GB" dirty="0"/>
                        <a:t>11.714</a:t>
                      </a:r>
                      <a:endParaRPr lang="en-CY" dirty="0"/>
                    </a:p>
                  </a:txBody>
                  <a:tcPr/>
                </a:tc>
                <a:extLst>
                  <a:ext uri="{0D108BD9-81ED-4DB2-BD59-A6C34878D82A}">
                    <a16:rowId xmlns:a16="http://schemas.microsoft.com/office/drawing/2014/main" val="822380974"/>
                  </a:ext>
                </a:extLst>
              </a:tr>
              <a:tr h="532683">
                <a:tc>
                  <a:txBody>
                    <a:bodyPr/>
                    <a:lstStyle/>
                    <a:p>
                      <a:pPr algn="ctr"/>
                      <a:r>
                        <a:rPr lang="en-GB" dirty="0"/>
                        <a:t>Mean Absolute Error (MAE)</a:t>
                      </a:r>
                      <a:endParaRPr lang="en-CY" dirty="0"/>
                    </a:p>
                  </a:txBody>
                  <a:tcPr/>
                </a:tc>
                <a:tc>
                  <a:txBody>
                    <a:bodyPr/>
                    <a:lstStyle/>
                    <a:p>
                      <a:pPr algn="ctr"/>
                      <a:r>
                        <a:rPr lang="en-GB" dirty="0"/>
                        <a:t>0.565</a:t>
                      </a:r>
                      <a:endParaRPr lang="en-CY" dirty="0"/>
                    </a:p>
                  </a:txBody>
                  <a:tcPr/>
                </a:tc>
                <a:tc>
                  <a:txBody>
                    <a:bodyPr/>
                    <a:lstStyle/>
                    <a:p>
                      <a:pPr algn="ctr"/>
                      <a:r>
                        <a:rPr lang="en-GB" dirty="0"/>
                        <a:t>1.830</a:t>
                      </a:r>
                      <a:endParaRPr lang="en-CY" dirty="0"/>
                    </a:p>
                  </a:txBody>
                  <a:tcPr/>
                </a:tc>
                <a:extLst>
                  <a:ext uri="{0D108BD9-81ED-4DB2-BD59-A6C34878D82A}">
                    <a16:rowId xmlns:a16="http://schemas.microsoft.com/office/drawing/2014/main" val="757875775"/>
                  </a:ext>
                </a:extLst>
              </a:tr>
              <a:tr h="304390">
                <a:tc>
                  <a:txBody>
                    <a:bodyPr/>
                    <a:lstStyle/>
                    <a:p>
                      <a:pPr algn="ctr"/>
                      <a:r>
                        <a:rPr lang="en-GB" dirty="0"/>
                        <a:t>Root MSE</a:t>
                      </a:r>
                      <a:endParaRPr lang="en-CY" dirty="0"/>
                    </a:p>
                  </a:txBody>
                  <a:tcPr/>
                </a:tc>
                <a:tc>
                  <a:txBody>
                    <a:bodyPr/>
                    <a:lstStyle/>
                    <a:p>
                      <a:pPr algn="ctr"/>
                      <a:r>
                        <a:rPr lang="en-GB" dirty="0"/>
                        <a:t>1.794</a:t>
                      </a:r>
                      <a:endParaRPr lang="en-CY" dirty="0"/>
                    </a:p>
                  </a:txBody>
                  <a:tcPr/>
                </a:tc>
                <a:tc>
                  <a:txBody>
                    <a:bodyPr/>
                    <a:lstStyle/>
                    <a:p>
                      <a:pPr algn="ctr"/>
                      <a:r>
                        <a:rPr lang="en-GB" dirty="0"/>
                        <a:t>3.423</a:t>
                      </a:r>
                      <a:endParaRPr lang="en-CY" dirty="0"/>
                    </a:p>
                  </a:txBody>
                  <a:tcPr/>
                </a:tc>
                <a:extLst>
                  <a:ext uri="{0D108BD9-81ED-4DB2-BD59-A6C34878D82A}">
                    <a16:rowId xmlns:a16="http://schemas.microsoft.com/office/drawing/2014/main" val="1801822958"/>
                  </a:ext>
                </a:extLst>
              </a:tr>
            </a:tbl>
          </a:graphicData>
        </a:graphic>
      </p:graphicFrame>
      <p:pic>
        <p:nvPicPr>
          <p:cNvPr id="2" name="Picture 1" descr="Text&#10;&#10;Description automatically generated">
            <a:extLst>
              <a:ext uri="{FF2B5EF4-FFF2-40B4-BE49-F238E27FC236}">
                <a16:creationId xmlns:a16="http://schemas.microsoft.com/office/drawing/2014/main" id="{14482009-33BD-B1D7-250A-A8AD00007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02" y="192392"/>
            <a:ext cx="2538331" cy="447131"/>
          </a:xfrm>
          <a:prstGeom prst="rect">
            <a:avLst/>
          </a:prstGeom>
        </p:spPr>
      </p:pic>
    </p:spTree>
    <p:extLst>
      <p:ext uri="{BB962C8B-B14F-4D97-AF65-F5344CB8AC3E}">
        <p14:creationId xmlns:p14="http://schemas.microsoft.com/office/powerpoint/2010/main" val="207368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7639953" y="297318"/>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2" name="Picture 11">
            <a:extLst>
              <a:ext uri="{FF2B5EF4-FFF2-40B4-BE49-F238E27FC236}">
                <a16:creationId xmlns:a16="http://schemas.microsoft.com/office/drawing/2014/main" id="{71615BB2-8AF2-463E-384A-AB593F92BF84}"/>
              </a:ext>
            </a:extLst>
          </p:cNvPr>
          <p:cNvPicPr>
            <a:picLocks noChangeAspect="1"/>
          </p:cNvPicPr>
          <p:nvPr/>
        </p:nvPicPr>
        <p:blipFill>
          <a:blip r:embed="rId3"/>
          <a:stretch>
            <a:fillRect/>
          </a:stretch>
        </p:blipFill>
        <p:spPr>
          <a:xfrm>
            <a:off x="1745005" y="1791332"/>
            <a:ext cx="4216617" cy="4026107"/>
          </a:xfrm>
          <a:prstGeom prst="rect">
            <a:avLst/>
          </a:prstGeom>
        </p:spPr>
      </p:pic>
      <p:pic>
        <p:nvPicPr>
          <p:cNvPr id="14" name="Picture 13">
            <a:extLst>
              <a:ext uri="{FF2B5EF4-FFF2-40B4-BE49-F238E27FC236}">
                <a16:creationId xmlns:a16="http://schemas.microsoft.com/office/drawing/2014/main" id="{9D23D151-9FFD-0833-FBAD-80F6E326EBAF}"/>
              </a:ext>
            </a:extLst>
          </p:cNvPr>
          <p:cNvPicPr>
            <a:picLocks noChangeAspect="1"/>
          </p:cNvPicPr>
          <p:nvPr/>
        </p:nvPicPr>
        <p:blipFill>
          <a:blip r:embed="rId4"/>
          <a:stretch>
            <a:fillRect/>
          </a:stretch>
        </p:blipFill>
        <p:spPr>
          <a:xfrm>
            <a:off x="5961622" y="1791331"/>
            <a:ext cx="4235668" cy="4026107"/>
          </a:xfrm>
          <a:prstGeom prst="rect">
            <a:avLst/>
          </a:prstGeom>
        </p:spPr>
      </p:pic>
      <p:pic>
        <p:nvPicPr>
          <p:cNvPr id="15" name="Picture 14">
            <a:extLst>
              <a:ext uri="{FF2B5EF4-FFF2-40B4-BE49-F238E27FC236}">
                <a16:creationId xmlns:a16="http://schemas.microsoft.com/office/drawing/2014/main" id="{6D13A976-98E3-3993-6203-53AF24E9154E}"/>
              </a:ext>
            </a:extLst>
          </p:cNvPr>
          <p:cNvPicPr>
            <a:picLocks noChangeAspect="1"/>
          </p:cNvPicPr>
          <p:nvPr/>
        </p:nvPicPr>
        <p:blipFill>
          <a:blip r:embed="rId5"/>
          <a:stretch>
            <a:fillRect/>
          </a:stretch>
        </p:blipFill>
        <p:spPr>
          <a:xfrm rot="10800000">
            <a:off x="1164657" y="-4645118"/>
            <a:ext cx="10173903" cy="4524376"/>
          </a:xfrm>
          <a:prstGeom prst="rect">
            <a:avLst/>
          </a:prstGeom>
        </p:spPr>
      </p:pic>
      <p:pic>
        <p:nvPicPr>
          <p:cNvPr id="17" name="Picture 16">
            <a:extLst>
              <a:ext uri="{FF2B5EF4-FFF2-40B4-BE49-F238E27FC236}">
                <a16:creationId xmlns:a16="http://schemas.microsoft.com/office/drawing/2014/main" id="{46D8E1AC-835C-94C1-2EAA-5E6EC495840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2847" y="438017"/>
            <a:ext cx="3093122" cy="1133559"/>
          </a:xfrm>
          <a:prstGeom prst="rect">
            <a:avLst/>
          </a:prstGeom>
        </p:spPr>
      </p:pic>
      <p:pic>
        <p:nvPicPr>
          <p:cNvPr id="2" name="Picture 1" descr="Text&#10;&#10;Description automatically generated">
            <a:extLst>
              <a:ext uri="{FF2B5EF4-FFF2-40B4-BE49-F238E27FC236}">
                <a16:creationId xmlns:a16="http://schemas.microsoft.com/office/drawing/2014/main" id="{EF3BEB35-94A2-62C5-6713-9660EF6BDA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602" y="5907392"/>
            <a:ext cx="2538331" cy="447131"/>
          </a:xfrm>
          <a:prstGeom prst="rect">
            <a:avLst/>
          </a:prstGeom>
        </p:spPr>
      </p:pic>
    </p:spTree>
    <p:extLst>
      <p:ext uri="{BB962C8B-B14F-4D97-AF65-F5344CB8AC3E}">
        <p14:creationId xmlns:p14="http://schemas.microsoft.com/office/powerpoint/2010/main" val="259200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7639953" y="94118"/>
            <a:ext cx="3498524" cy="141495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2" name="Picture 11">
            <a:extLst>
              <a:ext uri="{FF2B5EF4-FFF2-40B4-BE49-F238E27FC236}">
                <a16:creationId xmlns:a16="http://schemas.microsoft.com/office/drawing/2014/main" id="{71615BB2-8AF2-463E-384A-AB593F92BF84}"/>
              </a:ext>
            </a:extLst>
          </p:cNvPr>
          <p:cNvPicPr>
            <a:picLocks noChangeAspect="1"/>
          </p:cNvPicPr>
          <p:nvPr/>
        </p:nvPicPr>
        <p:blipFill>
          <a:blip r:embed="rId3"/>
          <a:stretch>
            <a:fillRect/>
          </a:stretch>
        </p:blipFill>
        <p:spPr>
          <a:xfrm>
            <a:off x="-4511436" y="1791332"/>
            <a:ext cx="4216617" cy="4026107"/>
          </a:xfrm>
          <a:prstGeom prst="rect">
            <a:avLst/>
          </a:prstGeom>
        </p:spPr>
      </p:pic>
      <p:pic>
        <p:nvPicPr>
          <p:cNvPr id="14" name="Picture 13">
            <a:extLst>
              <a:ext uri="{FF2B5EF4-FFF2-40B4-BE49-F238E27FC236}">
                <a16:creationId xmlns:a16="http://schemas.microsoft.com/office/drawing/2014/main" id="{9D23D151-9FFD-0833-FBAD-80F6E326EBAF}"/>
              </a:ext>
            </a:extLst>
          </p:cNvPr>
          <p:cNvPicPr>
            <a:picLocks noChangeAspect="1"/>
          </p:cNvPicPr>
          <p:nvPr/>
        </p:nvPicPr>
        <p:blipFill>
          <a:blip r:embed="rId4"/>
          <a:stretch>
            <a:fillRect/>
          </a:stretch>
        </p:blipFill>
        <p:spPr>
          <a:xfrm>
            <a:off x="12516447" y="1791331"/>
            <a:ext cx="4235668" cy="4026107"/>
          </a:xfrm>
          <a:prstGeom prst="rect">
            <a:avLst/>
          </a:prstGeom>
        </p:spPr>
      </p:pic>
      <p:pic>
        <p:nvPicPr>
          <p:cNvPr id="3" name="Picture 2">
            <a:extLst>
              <a:ext uri="{FF2B5EF4-FFF2-40B4-BE49-F238E27FC236}">
                <a16:creationId xmlns:a16="http://schemas.microsoft.com/office/drawing/2014/main" id="{0D674762-3D43-7CAB-0C60-318F2512946A}"/>
              </a:ext>
            </a:extLst>
          </p:cNvPr>
          <p:cNvPicPr>
            <a:picLocks noChangeAspect="1"/>
          </p:cNvPicPr>
          <p:nvPr/>
        </p:nvPicPr>
        <p:blipFill>
          <a:blip r:embed="rId5"/>
          <a:stretch>
            <a:fillRect/>
          </a:stretch>
        </p:blipFill>
        <p:spPr>
          <a:xfrm>
            <a:off x="1164657" y="1412782"/>
            <a:ext cx="10173903" cy="4524376"/>
          </a:xfrm>
          <a:prstGeom prst="rect">
            <a:avLst/>
          </a:prstGeom>
        </p:spPr>
      </p:pic>
      <p:pic>
        <p:nvPicPr>
          <p:cNvPr id="5" name="Picture 4">
            <a:extLst>
              <a:ext uri="{FF2B5EF4-FFF2-40B4-BE49-F238E27FC236}">
                <a16:creationId xmlns:a16="http://schemas.microsoft.com/office/drawing/2014/main" id="{E46EBFC8-1ECF-D6A2-6513-2BC42F2A57BB}"/>
              </a:ext>
            </a:extLst>
          </p:cNvPr>
          <p:cNvPicPr>
            <a:picLocks noChangeAspect="1"/>
          </p:cNvPicPr>
          <p:nvPr/>
        </p:nvPicPr>
        <p:blipFill>
          <a:blip r:embed="rId6"/>
          <a:stretch>
            <a:fillRect/>
          </a:stretch>
        </p:blipFill>
        <p:spPr>
          <a:xfrm rot="10800000">
            <a:off x="1048702" y="-3619761"/>
            <a:ext cx="4687503" cy="3528979"/>
          </a:xfrm>
          <a:prstGeom prst="rect">
            <a:avLst/>
          </a:prstGeom>
        </p:spPr>
      </p:pic>
      <p:pic>
        <p:nvPicPr>
          <p:cNvPr id="6" name="Picture 5">
            <a:extLst>
              <a:ext uri="{FF2B5EF4-FFF2-40B4-BE49-F238E27FC236}">
                <a16:creationId xmlns:a16="http://schemas.microsoft.com/office/drawing/2014/main" id="{5962D8C1-DC39-3AC5-5EFB-78F3E508FBEC}"/>
              </a:ext>
            </a:extLst>
          </p:cNvPr>
          <p:cNvPicPr>
            <a:picLocks noChangeAspect="1"/>
          </p:cNvPicPr>
          <p:nvPr/>
        </p:nvPicPr>
        <p:blipFill>
          <a:blip r:embed="rId7"/>
          <a:stretch>
            <a:fillRect/>
          </a:stretch>
        </p:blipFill>
        <p:spPr>
          <a:xfrm rot="5400000">
            <a:off x="-5859938" y="4157513"/>
            <a:ext cx="5762893" cy="4136984"/>
          </a:xfrm>
          <a:prstGeom prst="rect">
            <a:avLst/>
          </a:prstGeom>
        </p:spPr>
      </p:pic>
      <p:pic>
        <p:nvPicPr>
          <p:cNvPr id="7" name="Picture 6">
            <a:extLst>
              <a:ext uri="{FF2B5EF4-FFF2-40B4-BE49-F238E27FC236}">
                <a16:creationId xmlns:a16="http://schemas.microsoft.com/office/drawing/2014/main" id="{4FDD7C08-4B6B-B9DD-5421-FBCD6A2D7566}"/>
              </a:ext>
            </a:extLst>
          </p:cNvPr>
          <p:cNvPicPr>
            <a:picLocks noChangeAspect="1"/>
          </p:cNvPicPr>
          <p:nvPr/>
        </p:nvPicPr>
        <p:blipFill>
          <a:blip r:embed="rId8"/>
          <a:stretch>
            <a:fillRect/>
          </a:stretch>
        </p:blipFill>
        <p:spPr>
          <a:xfrm rot="16200000">
            <a:off x="7654385" y="7809697"/>
            <a:ext cx="5378582" cy="3892395"/>
          </a:xfrm>
          <a:prstGeom prst="rect">
            <a:avLst/>
          </a:prstGeom>
        </p:spPr>
      </p:pic>
      <p:pic>
        <p:nvPicPr>
          <p:cNvPr id="9" name="Picture 8">
            <a:extLst>
              <a:ext uri="{FF2B5EF4-FFF2-40B4-BE49-F238E27FC236}">
                <a16:creationId xmlns:a16="http://schemas.microsoft.com/office/drawing/2014/main" id="{918494F2-CE1E-27A4-D06B-E84D4FF3E64D}"/>
              </a:ext>
            </a:extLst>
          </p:cNvPr>
          <p:cNvPicPr>
            <a:picLocks noChangeAspect="1"/>
          </p:cNvPicPr>
          <p:nvPr/>
        </p:nvPicPr>
        <p:blipFill>
          <a:blip r:embed="rId9"/>
          <a:stretch>
            <a:fillRect/>
          </a:stretch>
        </p:blipFill>
        <p:spPr>
          <a:xfrm rot="16200000">
            <a:off x="10933994" y="-626586"/>
            <a:ext cx="6584286" cy="3734602"/>
          </a:xfrm>
          <a:prstGeom prst="rect">
            <a:avLst/>
          </a:prstGeom>
        </p:spPr>
      </p:pic>
      <p:pic>
        <p:nvPicPr>
          <p:cNvPr id="10" name="Picture 9">
            <a:extLst>
              <a:ext uri="{FF2B5EF4-FFF2-40B4-BE49-F238E27FC236}">
                <a16:creationId xmlns:a16="http://schemas.microsoft.com/office/drawing/2014/main" id="{BC511D8D-38C0-9055-CAFD-55FF7CB4C7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62847" y="272917"/>
            <a:ext cx="3093122" cy="1133559"/>
          </a:xfrm>
          <a:prstGeom prst="rect">
            <a:avLst/>
          </a:prstGeom>
        </p:spPr>
      </p:pic>
      <p:pic>
        <p:nvPicPr>
          <p:cNvPr id="2" name="Picture 1" descr="Text&#10;&#10;Description automatically generated">
            <a:extLst>
              <a:ext uri="{FF2B5EF4-FFF2-40B4-BE49-F238E27FC236}">
                <a16:creationId xmlns:a16="http://schemas.microsoft.com/office/drawing/2014/main" id="{2241CAA2-86BA-C359-D2BC-38900A3625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602" y="5932792"/>
            <a:ext cx="2538331" cy="447131"/>
          </a:xfrm>
          <a:prstGeom prst="rect">
            <a:avLst/>
          </a:prstGeom>
        </p:spPr>
      </p:pic>
    </p:spTree>
    <p:extLst>
      <p:ext uri="{BB962C8B-B14F-4D97-AF65-F5344CB8AC3E}">
        <p14:creationId xmlns:p14="http://schemas.microsoft.com/office/powerpoint/2010/main" val="1889540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34307D5-3E3D-4B75-25DD-5F7EE2BB3E50}"/>
              </a:ext>
            </a:extLst>
          </p:cNvPr>
          <p:cNvPicPr>
            <a:picLocks noChangeAspect="1"/>
          </p:cNvPicPr>
          <p:nvPr/>
        </p:nvPicPr>
        <p:blipFill>
          <a:blip r:embed="rId2"/>
          <a:stretch>
            <a:fillRect/>
          </a:stretch>
        </p:blipFill>
        <p:spPr>
          <a:xfrm>
            <a:off x="2310063" y="275405"/>
            <a:ext cx="4687503" cy="3528979"/>
          </a:xfrm>
          <a:prstGeom prst="rect">
            <a:avLst/>
          </a:prstGeom>
        </p:spPr>
      </p:pic>
      <p:sp>
        <p:nvSpPr>
          <p:cNvPr id="4" name="Rectangle 3">
            <a:extLst>
              <a:ext uri="{FF2B5EF4-FFF2-40B4-BE49-F238E27FC236}">
                <a16:creationId xmlns:a16="http://schemas.microsoft.com/office/drawing/2014/main" id="{3CD2D7AA-B4AF-189B-2A45-84FFDECCD0B5}"/>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7" name="Picture 6">
            <a:extLst>
              <a:ext uri="{FF2B5EF4-FFF2-40B4-BE49-F238E27FC236}">
                <a16:creationId xmlns:a16="http://schemas.microsoft.com/office/drawing/2014/main" id="{AD85BDF4-9137-3CC6-C235-0CE8A1A8EDD4}"/>
              </a:ext>
            </a:extLst>
          </p:cNvPr>
          <p:cNvPicPr>
            <a:picLocks noChangeAspect="1"/>
          </p:cNvPicPr>
          <p:nvPr/>
        </p:nvPicPr>
        <p:blipFill>
          <a:blip r:embed="rId3"/>
          <a:stretch>
            <a:fillRect/>
          </a:stretch>
        </p:blipFill>
        <p:spPr>
          <a:xfrm>
            <a:off x="488715" y="2482717"/>
            <a:ext cx="5762893" cy="4136984"/>
          </a:xfrm>
          <a:prstGeom prst="rect">
            <a:avLst/>
          </a:prstGeom>
        </p:spPr>
      </p:pic>
      <p:pic>
        <p:nvPicPr>
          <p:cNvPr id="15" name="Picture 14">
            <a:extLst>
              <a:ext uri="{FF2B5EF4-FFF2-40B4-BE49-F238E27FC236}">
                <a16:creationId xmlns:a16="http://schemas.microsoft.com/office/drawing/2014/main" id="{4D2DA964-4FCC-0BA9-A801-2B46F7B6594C}"/>
              </a:ext>
            </a:extLst>
          </p:cNvPr>
          <p:cNvPicPr>
            <a:picLocks noChangeAspect="1"/>
          </p:cNvPicPr>
          <p:nvPr/>
        </p:nvPicPr>
        <p:blipFill>
          <a:blip r:embed="rId4"/>
          <a:stretch>
            <a:fillRect/>
          </a:stretch>
        </p:blipFill>
        <p:spPr>
          <a:xfrm>
            <a:off x="5385131" y="2913273"/>
            <a:ext cx="5378582" cy="3892395"/>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600000">
            <a:off x="12433347" y="297318"/>
            <a:ext cx="3498524" cy="1414959"/>
          </a:xfrm>
          <a:prstGeom prst="rect">
            <a:avLst/>
          </a:prstGeom>
        </p:spPr>
      </p:pic>
      <p:pic>
        <p:nvPicPr>
          <p:cNvPr id="3" name="Picture 2">
            <a:extLst>
              <a:ext uri="{FF2B5EF4-FFF2-40B4-BE49-F238E27FC236}">
                <a16:creationId xmlns:a16="http://schemas.microsoft.com/office/drawing/2014/main" id="{0D674762-3D43-7CAB-0C60-318F2512946A}"/>
              </a:ext>
            </a:extLst>
          </p:cNvPr>
          <p:cNvPicPr>
            <a:picLocks noChangeAspect="1"/>
          </p:cNvPicPr>
          <p:nvPr/>
        </p:nvPicPr>
        <p:blipFill>
          <a:blip r:embed="rId6"/>
          <a:stretch>
            <a:fillRect/>
          </a:stretch>
        </p:blipFill>
        <p:spPr>
          <a:xfrm>
            <a:off x="1164657" y="7035020"/>
            <a:ext cx="10173903" cy="4524376"/>
          </a:xfrm>
          <a:prstGeom prst="rect">
            <a:avLst/>
          </a:prstGeom>
        </p:spPr>
      </p:pic>
      <p:pic>
        <p:nvPicPr>
          <p:cNvPr id="5" name="Picture 4">
            <a:extLst>
              <a:ext uri="{FF2B5EF4-FFF2-40B4-BE49-F238E27FC236}">
                <a16:creationId xmlns:a16="http://schemas.microsoft.com/office/drawing/2014/main" id="{4078F166-75F4-7405-F81A-CA3CB1F6EAFE}"/>
              </a:ext>
            </a:extLst>
          </p:cNvPr>
          <p:cNvPicPr>
            <a:picLocks noChangeAspect="1"/>
          </p:cNvPicPr>
          <p:nvPr/>
        </p:nvPicPr>
        <p:blipFill>
          <a:blip r:embed="rId7"/>
          <a:stretch>
            <a:fillRect/>
          </a:stretch>
        </p:blipFill>
        <p:spPr>
          <a:xfrm>
            <a:off x="6663062" y="711093"/>
            <a:ext cx="6584286" cy="3734602"/>
          </a:xfrm>
          <a:prstGeom prst="rect">
            <a:avLst/>
          </a:prstGeom>
        </p:spPr>
      </p:pic>
      <p:pic>
        <p:nvPicPr>
          <p:cNvPr id="2" name="Picture 1" descr="Text&#10;&#10;Description automatically generated">
            <a:extLst>
              <a:ext uri="{FF2B5EF4-FFF2-40B4-BE49-F238E27FC236}">
                <a16:creationId xmlns:a16="http://schemas.microsoft.com/office/drawing/2014/main" id="{21150ADB-1765-0F84-C324-D60CA7C63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7113892"/>
            <a:ext cx="2538331" cy="447131"/>
          </a:xfrm>
          <a:prstGeom prst="rect">
            <a:avLst/>
          </a:prstGeom>
        </p:spPr>
      </p:pic>
    </p:spTree>
    <p:extLst>
      <p:ext uri="{BB962C8B-B14F-4D97-AF65-F5344CB8AC3E}">
        <p14:creationId xmlns:p14="http://schemas.microsoft.com/office/powerpoint/2010/main" val="3688354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D2D7AA-B4AF-189B-2A45-84FFDECCD0B5}"/>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6" name="Picture 5">
            <a:extLst>
              <a:ext uri="{FF2B5EF4-FFF2-40B4-BE49-F238E27FC236}">
                <a16:creationId xmlns:a16="http://schemas.microsoft.com/office/drawing/2014/main" id="{BC48597B-C5C2-25DE-F362-7EAE61123FFD}"/>
              </a:ext>
            </a:extLst>
          </p:cNvPr>
          <p:cNvPicPr>
            <a:picLocks noChangeAspect="1"/>
          </p:cNvPicPr>
          <p:nvPr/>
        </p:nvPicPr>
        <p:blipFill>
          <a:blip r:embed="rId2"/>
          <a:stretch>
            <a:fillRect/>
          </a:stretch>
        </p:blipFill>
        <p:spPr>
          <a:xfrm>
            <a:off x="2533467" y="386796"/>
            <a:ext cx="7125066" cy="6007409"/>
          </a:xfrm>
          <a:prstGeom prst="rect">
            <a:avLst/>
          </a:prstGeom>
        </p:spPr>
      </p:pic>
      <p:pic>
        <p:nvPicPr>
          <p:cNvPr id="9" name="Picture 8">
            <a:extLst>
              <a:ext uri="{FF2B5EF4-FFF2-40B4-BE49-F238E27FC236}">
                <a16:creationId xmlns:a16="http://schemas.microsoft.com/office/drawing/2014/main" id="{C5EDD6C7-8275-1D5C-CA92-8479F649C711}"/>
              </a:ext>
            </a:extLst>
          </p:cNvPr>
          <p:cNvPicPr>
            <a:picLocks noChangeAspect="1"/>
          </p:cNvPicPr>
          <p:nvPr/>
        </p:nvPicPr>
        <p:blipFill>
          <a:blip r:embed="rId3"/>
          <a:stretch>
            <a:fillRect/>
          </a:stretch>
        </p:blipFill>
        <p:spPr>
          <a:xfrm rot="10800000">
            <a:off x="1048702" y="-3619761"/>
            <a:ext cx="4687503" cy="3528979"/>
          </a:xfrm>
          <a:prstGeom prst="rect">
            <a:avLst/>
          </a:prstGeom>
        </p:spPr>
      </p:pic>
      <p:pic>
        <p:nvPicPr>
          <p:cNvPr id="10" name="Picture 9">
            <a:extLst>
              <a:ext uri="{FF2B5EF4-FFF2-40B4-BE49-F238E27FC236}">
                <a16:creationId xmlns:a16="http://schemas.microsoft.com/office/drawing/2014/main" id="{80319C9E-3747-4523-00F7-99212610C10D}"/>
              </a:ext>
            </a:extLst>
          </p:cNvPr>
          <p:cNvPicPr>
            <a:picLocks noChangeAspect="1"/>
          </p:cNvPicPr>
          <p:nvPr/>
        </p:nvPicPr>
        <p:blipFill>
          <a:blip r:embed="rId4"/>
          <a:stretch>
            <a:fillRect/>
          </a:stretch>
        </p:blipFill>
        <p:spPr>
          <a:xfrm rot="5400000">
            <a:off x="-5859938" y="4157513"/>
            <a:ext cx="5762893" cy="4136984"/>
          </a:xfrm>
          <a:prstGeom prst="rect">
            <a:avLst/>
          </a:prstGeom>
        </p:spPr>
      </p:pic>
      <p:pic>
        <p:nvPicPr>
          <p:cNvPr id="11" name="Picture 10">
            <a:extLst>
              <a:ext uri="{FF2B5EF4-FFF2-40B4-BE49-F238E27FC236}">
                <a16:creationId xmlns:a16="http://schemas.microsoft.com/office/drawing/2014/main" id="{2B3E5246-5A0A-AAC7-93CB-D27C8B3BA146}"/>
              </a:ext>
            </a:extLst>
          </p:cNvPr>
          <p:cNvPicPr>
            <a:picLocks noChangeAspect="1"/>
          </p:cNvPicPr>
          <p:nvPr/>
        </p:nvPicPr>
        <p:blipFill>
          <a:blip r:embed="rId5"/>
          <a:stretch>
            <a:fillRect/>
          </a:stretch>
        </p:blipFill>
        <p:spPr>
          <a:xfrm rot="16200000">
            <a:off x="7654385" y="7809697"/>
            <a:ext cx="5378582" cy="3892395"/>
          </a:xfrm>
          <a:prstGeom prst="rect">
            <a:avLst/>
          </a:prstGeom>
        </p:spPr>
      </p:pic>
      <p:pic>
        <p:nvPicPr>
          <p:cNvPr id="13" name="Picture 12">
            <a:extLst>
              <a:ext uri="{FF2B5EF4-FFF2-40B4-BE49-F238E27FC236}">
                <a16:creationId xmlns:a16="http://schemas.microsoft.com/office/drawing/2014/main" id="{8C1719F8-3583-AABA-3E46-83FD416F0B72}"/>
              </a:ext>
            </a:extLst>
          </p:cNvPr>
          <p:cNvPicPr>
            <a:picLocks noChangeAspect="1"/>
          </p:cNvPicPr>
          <p:nvPr/>
        </p:nvPicPr>
        <p:blipFill>
          <a:blip r:embed="rId6"/>
          <a:stretch>
            <a:fillRect/>
          </a:stretch>
        </p:blipFill>
        <p:spPr>
          <a:xfrm rot="16200000">
            <a:off x="10933994" y="-626586"/>
            <a:ext cx="6584286" cy="3734602"/>
          </a:xfrm>
          <a:prstGeom prst="rect">
            <a:avLst/>
          </a:prstGeom>
        </p:spPr>
      </p:pic>
      <p:pic>
        <p:nvPicPr>
          <p:cNvPr id="16" name="Picture 15">
            <a:extLst>
              <a:ext uri="{FF2B5EF4-FFF2-40B4-BE49-F238E27FC236}">
                <a16:creationId xmlns:a16="http://schemas.microsoft.com/office/drawing/2014/main" id="{81F0F508-F9F5-6DCD-210A-292B9EF5A7C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250466" y="297318"/>
            <a:ext cx="3498524" cy="1414959"/>
          </a:xfrm>
          <a:prstGeom prst="rect">
            <a:avLst/>
          </a:prstGeom>
        </p:spPr>
      </p:pic>
      <p:pic>
        <p:nvPicPr>
          <p:cNvPr id="19" name="Picture 18" descr="Text&#10;&#10;Description automatically generated">
            <a:extLst>
              <a:ext uri="{FF2B5EF4-FFF2-40B4-BE49-F238E27FC236}">
                <a16:creationId xmlns:a16="http://schemas.microsoft.com/office/drawing/2014/main" id="{25CBF57A-81F0-D394-67DA-E1AAC51EEA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5882560"/>
            <a:ext cx="2538331" cy="447131"/>
          </a:xfrm>
          <a:prstGeom prst="rect">
            <a:avLst/>
          </a:prstGeom>
        </p:spPr>
      </p:pic>
      <p:pic>
        <p:nvPicPr>
          <p:cNvPr id="21" name="Picture 20">
            <a:extLst>
              <a:ext uri="{FF2B5EF4-FFF2-40B4-BE49-F238E27FC236}">
                <a16:creationId xmlns:a16="http://schemas.microsoft.com/office/drawing/2014/main" id="{EDBC7161-4478-388A-B42E-3938AF3708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61422" y="297318"/>
            <a:ext cx="3093122" cy="1133559"/>
          </a:xfrm>
          <a:prstGeom prst="rect">
            <a:avLst/>
          </a:prstGeom>
        </p:spPr>
      </p:pic>
    </p:spTree>
    <p:extLst>
      <p:ext uri="{BB962C8B-B14F-4D97-AF65-F5344CB8AC3E}">
        <p14:creationId xmlns:p14="http://schemas.microsoft.com/office/powerpoint/2010/main" val="1486330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D2D7AA-B4AF-189B-2A45-84FFDECCD0B5}"/>
              </a:ext>
            </a:extLst>
          </p:cNvPr>
          <p:cNvSpPr/>
          <p:nvPr/>
        </p:nvSpPr>
        <p:spPr>
          <a:xfrm>
            <a:off x="5941880" y="4446871"/>
            <a:ext cx="308240" cy="7918149"/>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6" name="Picture 5">
            <a:extLst>
              <a:ext uri="{FF2B5EF4-FFF2-40B4-BE49-F238E27FC236}">
                <a16:creationId xmlns:a16="http://schemas.microsoft.com/office/drawing/2014/main" id="{BC48597B-C5C2-25DE-F362-7EAE61123FFD}"/>
              </a:ext>
            </a:extLst>
          </p:cNvPr>
          <p:cNvPicPr>
            <a:picLocks noChangeAspect="1"/>
          </p:cNvPicPr>
          <p:nvPr/>
        </p:nvPicPr>
        <p:blipFill>
          <a:blip r:embed="rId2"/>
          <a:stretch>
            <a:fillRect/>
          </a:stretch>
        </p:blipFill>
        <p:spPr>
          <a:xfrm>
            <a:off x="2533467" y="7220756"/>
            <a:ext cx="7125066" cy="6007409"/>
          </a:xfrm>
          <a:prstGeom prst="rect">
            <a:avLst/>
          </a:prstGeom>
        </p:spPr>
      </p:pic>
      <p:pic>
        <p:nvPicPr>
          <p:cNvPr id="2" name="Picture 1">
            <a:extLst>
              <a:ext uri="{FF2B5EF4-FFF2-40B4-BE49-F238E27FC236}">
                <a16:creationId xmlns:a16="http://schemas.microsoft.com/office/drawing/2014/main" id="{F0A49FDF-2058-3229-8880-6E41F18716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92617" y="2014041"/>
            <a:ext cx="3498524" cy="1414959"/>
          </a:xfrm>
          <a:prstGeom prst="rect">
            <a:avLst/>
          </a:prstGeom>
        </p:spPr>
      </p:pic>
      <p:pic>
        <p:nvPicPr>
          <p:cNvPr id="5" name="Picture 4" descr="Text&#10;&#10;Description automatically generated">
            <a:extLst>
              <a:ext uri="{FF2B5EF4-FFF2-40B4-BE49-F238E27FC236}">
                <a16:creationId xmlns:a16="http://schemas.microsoft.com/office/drawing/2014/main" id="{E7ECAD7A-252B-B13B-C845-BFC72843E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02" y="6350988"/>
            <a:ext cx="2538331" cy="447131"/>
          </a:xfrm>
          <a:prstGeom prst="rect">
            <a:avLst/>
          </a:prstGeom>
        </p:spPr>
      </p:pic>
      <p:sp>
        <p:nvSpPr>
          <p:cNvPr id="7" name="TextBox 6">
            <a:extLst>
              <a:ext uri="{FF2B5EF4-FFF2-40B4-BE49-F238E27FC236}">
                <a16:creationId xmlns:a16="http://schemas.microsoft.com/office/drawing/2014/main" id="{1BA02F26-4475-8D04-A039-25E68BB09532}"/>
              </a:ext>
            </a:extLst>
          </p:cNvPr>
          <p:cNvSpPr txBox="1"/>
          <p:nvPr/>
        </p:nvSpPr>
        <p:spPr>
          <a:xfrm>
            <a:off x="3232484" y="3370374"/>
            <a:ext cx="5727031" cy="1107996"/>
          </a:xfrm>
          <a:prstGeom prst="rect">
            <a:avLst/>
          </a:prstGeom>
          <a:noFill/>
        </p:spPr>
        <p:txBody>
          <a:bodyPr wrap="square" rtlCol="0">
            <a:spAutoFit/>
          </a:bodyPr>
          <a:lstStyle/>
          <a:p>
            <a:pPr algn="ctr"/>
            <a:r>
              <a:rPr lang="en-GB" sz="6600" b="1" dirty="0"/>
              <a:t>Thank you!</a:t>
            </a:r>
            <a:endParaRPr lang="en-CY" sz="6600" b="1" dirty="0"/>
          </a:p>
        </p:txBody>
      </p:sp>
      <p:pic>
        <p:nvPicPr>
          <p:cNvPr id="12" name="Picture 11">
            <a:extLst>
              <a:ext uri="{FF2B5EF4-FFF2-40B4-BE49-F238E27FC236}">
                <a16:creationId xmlns:a16="http://schemas.microsoft.com/office/drawing/2014/main" id="{B71C0C5E-7003-D3AC-8A9C-89E9CC5350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95318" y="1033440"/>
            <a:ext cx="3093122" cy="1133559"/>
          </a:xfrm>
          <a:prstGeom prst="rect">
            <a:avLst/>
          </a:prstGeom>
        </p:spPr>
      </p:pic>
    </p:spTree>
    <p:extLst>
      <p:ext uri="{BB962C8B-B14F-4D97-AF65-F5344CB8AC3E}">
        <p14:creationId xmlns:p14="http://schemas.microsoft.com/office/powerpoint/2010/main" val="2669141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D63A-1C59-30F5-8FD9-8480468E8841}"/>
              </a:ext>
            </a:extLst>
          </p:cNvPr>
          <p:cNvSpPr>
            <a:spLocks noGrp="1"/>
          </p:cNvSpPr>
          <p:nvPr>
            <p:ph type="title"/>
          </p:nvPr>
        </p:nvSpPr>
        <p:spPr/>
        <p:txBody>
          <a:bodyPr/>
          <a:lstStyle/>
          <a:p>
            <a:r>
              <a:rPr lang="en-GB" dirty="0"/>
              <a:t>References</a:t>
            </a:r>
            <a:endParaRPr lang="en-CY" dirty="0"/>
          </a:p>
        </p:txBody>
      </p:sp>
      <p:sp>
        <p:nvSpPr>
          <p:cNvPr id="3" name="Content Placeholder 2">
            <a:extLst>
              <a:ext uri="{FF2B5EF4-FFF2-40B4-BE49-F238E27FC236}">
                <a16:creationId xmlns:a16="http://schemas.microsoft.com/office/drawing/2014/main" id="{52872BE0-411A-29E4-62B5-E4F4897A7853}"/>
              </a:ext>
            </a:extLst>
          </p:cNvPr>
          <p:cNvSpPr>
            <a:spLocks noGrp="1"/>
          </p:cNvSpPr>
          <p:nvPr>
            <p:ph idx="1"/>
          </p:nvPr>
        </p:nvSpPr>
        <p:spPr/>
        <p:txBody>
          <a:bodyPr/>
          <a:lstStyle/>
          <a:p>
            <a:r>
              <a:rPr lang="en-GB" dirty="0">
                <a:hlinkClick r:id="rId2"/>
              </a:rPr>
              <a:t>2017 Yellow Taxi Trip Data | NYC Open Data (cityofnewyork.us)</a:t>
            </a:r>
            <a:endParaRPr lang="en-GB" dirty="0"/>
          </a:p>
          <a:p>
            <a:r>
              <a:rPr lang="nn-NO" dirty="0">
                <a:hlinkClick r:id="rId3"/>
              </a:rPr>
              <a:t>Raw Data - TLC (nyc.gov)</a:t>
            </a:r>
            <a:endParaRPr lang="nn-NO" dirty="0"/>
          </a:p>
          <a:p>
            <a:r>
              <a:rPr lang="en-GB" dirty="0">
                <a:hlinkClick r:id="rId4"/>
              </a:rPr>
              <a:t>Installation — pandas 2.0.0 documentation (pydata.org)</a:t>
            </a:r>
            <a:endParaRPr lang="nn-NO" dirty="0"/>
          </a:p>
          <a:p>
            <a:r>
              <a:rPr lang="en-GB" dirty="0" err="1">
                <a:hlinkClick r:id="rId5"/>
              </a:rPr>
              <a:t>Dask</a:t>
            </a:r>
            <a:r>
              <a:rPr lang="en-GB" dirty="0">
                <a:hlinkClick r:id="rId5"/>
              </a:rPr>
              <a:t> Installation — </a:t>
            </a:r>
            <a:r>
              <a:rPr lang="en-GB" dirty="0" err="1">
                <a:hlinkClick r:id="rId5"/>
              </a:rPr>
              <a:t>Dask</a:t>
            </a:r>
            <a:r>
              <a:rPr lang="en-GB" dirty="0">
                <a:hlinkClick r:id="rId5"/>
              </a:rPr>
              <a:t> documentation</a:t>
            </a:r>
            <a:endParaRPr lang="en-GB" dirty="0"/>
          </a:p>
          <a:p>
            <a:r>
              <a:rPr lang="en-GB" dirty="0">
                <a:hlinkClick r:id="rId6"/>
              </a:rPr>
              <a:t>Slides (matthewrocklin.com)</a:t>
            </a:r>
            <a:endParaRPr lang="en-GB" dirty="0"/>
          </a:p>
          <a:p>
            <a:r>
              <a:rPr lang="nn-NO" dirty="0">
                <a:hlinkClick r:id="rId7"/>
              </a:rPr>
              <a:t>https://www.youtube.com/watch?v=Uza3k_nrNKw</a:t>
            </a:r>
            <a:endParaRPr lang="nn-NO" dirty="0"/>
          </a:p>
          <a:p>
            <a:endParaRPr lang="en-CY" dirty="0"/>
          </a:p>
        </p:txBody>
      </p:sp>
      <p:pic>
        <p:nvPicPr>
          <p:cNvPr id="8" name="Picture 7" descr="Text&#10;&#10;Description automatically generated">
            <a:extLst>
              <a:ext uri="{FF2B5EF4-FFF2-40B4-BE49-F238E27FC236}">
                <a16:creationId xmlns:a16="http://schemas.microsoft.com/office/drawing/2014/main" id="{F74EC959-82F3-9EDF-494C-18F93BCA3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6350988"/>
            <a:ext cx="2538331" cy="447131"/>
          </a:xfrm>
          <a:prstGeom prst="rect">
            <a:avLst/>
          </a:prstGeom>
        </p:spPr>
      </p:pic>
    </p:spTree>
    <p:extLst>
      <p:ext uri="{BB962C8B-B14F-4D97-AF65-F5344CB8AC3E}">
        <p14:creationId xmlns:p14="http://schemas.microsoft.com/office/powerpoint/2010/main" val="365473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42812C-D79D-E0A0-BB3D-FE5176B01A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98801" y="636326"/>
            <a:ext cx="2994398" cy="1097379"/>
          </a:xfrm>
          <a:prstGeom prst="rect">
            <a:avLst/>
          </a:prstGeom>
        </p:spPr>
      </p:pic>
      <p:sp>
        <p:nvSpPr>
          <p:cNvPr id="4" name="Rectangle 3">
            <a:extLst>
              <a:ext uri="{FF2B5EF4-FFF2-40B4-BE49-F238E27FC236}">
                <a16:creationId xmlns:a16="http://schemas.microsoft.com/office/drawing/2014/main" id="{44FBE680-5EB8-4213-3454-BFF77EF20CEC}"/>
              </a:ext>
            </a:extLst>
          </p:cNvPr>
          <p:cNvSpPr/>
          <p:nvPr/>
        </p:nvSpPr>
        <p:spPr>
          <a:xfrm rot="5400000">
            <a:off x="5857551" y="428904"/>
            <a:ext cx="546689" cy="12455881"/>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7" name="Picture 6" descr="Text&#10;&#10;Description automatically generated">
            <a:extLst>
              <a:ext uri="{FF2B5EF4-FFF2-40B4-BE49-F238E27FC236}">
                <a16:creationId xmlns:a16="http://schemas.microsoft.com/office/drawing/2014/main" id="{2A13B057-285A-C459-9857-16A48C1EF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2" y="5907392"/>
            <a:ext cx="2538331" cy="447131"/>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600000">
            <a:off x="4346737" y="-1566149"/>
            <a:ext cx="3498524" cy="1414959"/>
          </a:xfrm>
          <a:prstGeom prst="rect">
            <a:avLst/>
          </a:prstGeom>
        </p:spPr>
      </p:pic>
      <p:sp>
        <p:nvSpPr>
          <p:cNvPr id="6" name="Rectangle 5">
            <a:extLst>
              <a:ext uri="{FF2B5EF4-FFF2-40B4-BE49-F238E27FC236}">
                <a16:creationId xmlns:a16="http://schemas.microsoft.com/office/drawing/2014/main" id="{5348054C-F156-56A8-EE58-55727939FEA3}"/>
              </a:ext>
            </a:extLst>
          </p:cNvPr>
          <p:cNvSpPr/>
          <p:nvPr/>
        </p:nvSpPr>
        <p:spPr>
          <a:xfrm>
            <a:off x="6008047" y="7422548"/>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5" name="TextBox 4">
            <a:extLst>
              <a:ext uri="{FF2B5EF4-FFF2-40B4-BE49-F238E27FC236}">
                <a16:creationId xmlns:a16="http://schemas.microsoft.com/office/drawing/2014/main" id="{7CDF6BB8-7DFB-D0A9-A8E5-1687C1E56271}"/>
              </a:ext>
            </a:extLst>
          </p:cNvPr>
          <p:cNvSpPr txBox="1"/>
          <p:nvPr/>
        </p:nvSpPr>
        <p:spPr>
          <a:xfrm>
            <a:off x="1485499" y="1833215"/>
            <a:ext cx="9221002" cy="4524315"/>
          </a:xfrm>
          <a:prstGeom prst="rect">
            <a:avLst/>
          </a:prstGeom>
          <a:noFill/>
        </p:spPr>
        <p:txBody>
          <a:bodyPr wrap="square" rtlCol="0">
            <a:spAutoFit/>
          </a:bodyPr>
          <a:lstStyle/>
          <a:p>
            <a:pPr algn="ctr"/>
            <a:r>
              <a:rPr lang="el-GR" dirty="0"/>
              <a:t>Βιβλιοθήκη ανοικτού κώδικα</a:t>
            </a:r>
            <a:r>
              <a:rPr lang="en-GB" dirty="0"/>
              <a:t> </a:t>
            </a:r>
            <a:r>
              <a:rPr lang="el-GR" dirty="0"/>
              <a:t>που κλιμακώνει κώδικα </a:t>
            </a:r>
            <a:r>
              <a:rPr lang="el-GR" dirty="0" err="1"/>
              <a:t>Python</a:t>
            </a:r>
            <a:r>
              <a:rPr lang="el-GR" dirty="0"/>
              <a:t> από τοπικές μηχανές πολλαπλών πυρήνων σε μεγάλα κατανεμημένα συμπλέγματα στο </a:t>
            </a:r>
            <a:r>
              <a:rPr lang="el-GR" dirty="0" err="1"/>
              <a:t>cloud</a:t>
            </a:r>
            <a:r>
              <a:rPr lang="el-GR" dirty="0"/>
              <a:t>.</a:t>
            </a:r>
            <a:endParaRPr lang="en-CY" dirty="0"/>
          </a:p>
          <a:p>
            <a:pPr algn="ctr"/>
            <a:endParaRPr lang="en-GB" dirty="0"/>
          </a:p>
          <a:p>
            <a:pPr algn="ctr"/>
            <a:r>
              <a:rPr lang="el-GR" dirty="0"/>
              <a:t>Έχει σχεδιαστεί για να λειτουργεί με σύνολα δεδομένων που είναι μεγαλύτερα από τη μνήμη και δεν χωρούν σε ένα μόνο μηχάνημα, ενώ χρησιμοποιεί παραλληλισμό για να χωρίσει το φόρτο εργασίας και να εκτελέσει τον υπολογισμό σε πολλούς πυρήνες ή ακόμα και σε πολλαπλές μηχανές.</a:t>
            </a:r>
            <a:endParaRPr lang="en-CY" dirty="0"/>
          </a:p>
          <a:p>
            <a:pPr algn="ctr"/>
            <a:endParaRPr lang="en-GB" dirty="0"/>
          </a:p>
          <a:p>
            <a:pPr algn="ctr"/>
            <a:r>
              <a:rPr lang="el-GR" dirty="0"/>
              <a:t>Παρέχει μια οικεία </a:t>
            </a:r>
            <a:r>
              <a:rPr lang="el-GR" dirty="0" err="1"/>
              <a:t>διεπαφή</a:t>
            </a:r>
            <a:r>
              <a:rPr lang="el-GR" dirty="0"/>
              <a:t> χρήστη αντικατοπτρίζοντας τα API άλλων βιβλιοθηκών στο οικοσύστημα </a:t>
            </a:r>
            <a:r>
              <a:rPr lang="el-GR" dirty="0" err="1"/>
              <a:t>PyData</a:t>
            </a:r>
            <a:r>
              <a:rPr lang="el-GR" dirty="0"/>
              <a:t> συμπεριλαμβανομένων: </a:t>
            </a:r>
            <a:r>
              <a:rPr lang="el-GR" dirty="0" err="1"/>
              <a:t>Pandas</a:t>
            </a:r>
            <a:r>
              <a:rPr lang="el-GR" dirty="0"/>
              <a:t>, </a:t>
            </a:r>
            <a:r>
              <a:rPr lang="el-GR" dirty="0" err="1"/>
              <a:t>scikit-learn</a:t>
            </a:r>
            <a:r>
              <a:rPr lang="el-GR" dirty="0"/>
              <a:t> και </a:t>
            </a:r>
            <a:r>
              <a:rPr lang="el-GR" dirty="0" err="1"/>
              <a:t>NumPy</a:t>
            </a:r>
            <a:r>
              <a:rPr lang="el-GR" dirty="0"/>
              <a:t>.</a:t>
            </a:r>
          </a:p>
          <a:p>
            <a:pPr algn="ctr"/>
            <a:endParaRPr lang="el-GR" dirty="0"/>
          </a:p>
          <a:p>
            <a:pPr algn="ctr"/>
            <a:r>
              <a:rPr lang="el-GR" dirty="0"/>
              <a:t>Δημιουργός του </a:t>
            </a:r>
            <a:r>
              <a:rPr lang="en-GB" dirty="0"/>
              <a:t>project </a:t>
            </a:r>
            <a:r>
              <a:rPr lang="el-GR" dirty="0"/>
              <a:t>είναι ο </a:t>
            </a:r>
            <a:r>
              <a:rPr lang="en-GB" dirty="0"/>
              <a:t>Matthew Rocklin</a:t>
            </a:r>
            <a:r>
              <a:rPr lang="el-GR" dirty="0"/>
              <a:t>. </a:t>
            </a:r>
            <a:endParaRPr lang="en-CY" dirty="0"/>
          </a:p>
          <a:p>
            <a:pPr algn="ctr"/>
            <a:endParaRPr lang="el-GR" dirty="0"/>
          </a:p>
          <a:p>
            <a:pPr algn="ctr"/>
            <a:r>
              <a:rPr lang="el-GR" dirty="0"/>
              <a:t>Αρχική έκδοση 8</a:t>
            </a:r>
            <a:r>
              <a:rPr lang="en-GB" dirty="0"/>
              <a:t> </a:t>
            </a:r>
            <a:r>
              <a:rPr lang="el-GR" dirty="0"/>
              <a:t>Ιανουαρίου</a:t>
            </a:r>
            <a:r>
              <a:rPr lang="en-GB" dirty="0"/>
              <a:t> 20</a:t>
            </a:r>
            <a:r>
              <a:rPr lang="el-GR" dirty="0"/>
              <a:t>15</a:t>
            </a:r>
            <a:r>
              <a:rPr lang="en-GB" dirty="0"/>
              <a:t> </a:t>
            </a:r>
            <a:r>
              <a:rPr lang="el-GR" dirty="0"/>
              <a:t>(πριν 8</a:t>
            </a:r>
            <a:r>
              <a:rPr lang="en-GB" dirty="0"/>
              <a:t> </a:t>
            </a:r>
            <a:r>
              <a:rPr lang="el-GR" dirty="0"/>
              <a:t>χρόνια)</a:t>
            </a:r>
          </a:p>
          <a:p>
            <a:pPr algn="ctr"/>
            <a:endParaRPr lang="el-GR" dirty="0"/>
          </a:p>
          <a:p>
            <a:pPr algn="ctr"/>
            <a:r>
              <a:rPr lang="el-GR" dirty="0"/>
              <a:t>Τελευταία σταθερή έκδοση: 2</a:t>
            </a:r>
            <a:r>
              <a:rPr lang="en-GB" dirty="0"/>
              <a:t> </a:t>
            </a:r>
            <a:r>
              <a:rPr lang="el-GR" dirty="0"/>
              <a:t>Μαΐου </a:t>
            </a:r>
            <a:r>
              <a:rPr lang="en-GB" dirty="0"/>
              <a:t>202</a:t>
            </a:r>
            <a:r>
              <a:rPr lang="el-GR" dirty="0"/>
              <a:t>2.</a:t>
            </a:r>
            <a:endParaRPr lang="en-CY" dirty="0"/>
          </a:p>
        </p:txBody>
      </p:sp>
    </p:spTree>
    <p:extLst>
      <p:ext uri="{BB962C8B-B14F-4D97-AF65-F5344CB8AC3E}">
        <p14:creationId xmlns:p14="http://schemas.microsoft.com/office/powerpoint/2010/main" val="81025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03CD1DC-A848-5070-23FD-88A915DF38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94967" y="1177680"/>
            <a:ext cx="2994398" cy="1097379"/>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600000">
            <a:off x="906116" y="995716"/>
            <a:ext cx="3498524" cy="1414959"/>
          </a:xfrm>
          <a:prstGeom prst="rect">
            <a:avLst/>
          </a:prstGeom>
        </p:spPr>
      </p:pic>
      <p:sp>
        <p:nvSpPr>
          <p:cNvPr id="6" name="Rectangle 5">
            <a:extLst>
              <a:ext uri="{FF2B5EF4-FFF2-40B4-BE49-F238E27FC236}">
                <a16:creationId xmlns:a16="http://schemas.microsoft.com/office/drawing/2014/main" id="{5348054C-F156-56A8-EE58-55727939FEA3}"/>
              </a:ext>
            </a:extLst>
          </p:cNvPr>
          <p:cNvSpPr/>
          <p:nvPr/>
        </p:nvSpPr>
        <p:spPr>
          <a:xfrm>
            <a:off x="6008047" y="995716"/>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0" name="TextBox 9">
            <a:extLst>
              <a:ext uri="{FF2B5EF4-FFF2-40B4-BE49-F238E27FC236}">
                <a16:creationId xmlns:a16="http://schemas.microsoft.com/office/drawing/2014/main" id="{73C83FED-CC59-5681-C253-53675B1EBE67}"/>
              </a:ext>
            </a:extLst>
          </p:cNvPr>
          <p:cNvSpPr txBox="1"/>
          <p:nvPr/>
        </p:nvSpPr>
        <p:spPr>
          <a:xfrm>
            <a:off x="4710130" y="227620"/>
            <a:ext cx="2771741" cy="646331"/>
          </a:xfrm>
          <a:prstGeom prst="rect">
            <a:avLst/>
          </a:prstGeom>
          <a:noFill/>
        </p:spPr>
        <p:txBody>
          <a:bodyPr wrap="square" rtlCol="0">
            <a:spAutoFit/>
          </a:bodyPr>
          <a:lstStyle/>
          <a:p>
            <a:pPr algn="ctr"/>
            <a:r>
              <a:rPr lang="en-GB" sz="3600" dirty="0"/>
              <a:t>Installation</a:t>
            </a:r>
            <a:endParaRPr lang="en-CY" sz="3600" dirty="0"/>
          </a:p>
        </p:txBody>
      </p:sp>
      <p:sp>
        <p:nvSpPr>
          <p:cNvPr id="11" name="TextBox 10">
            <a:extLst>
              <a:ext uri="{FF2B5EF4-FFF2-40B4-BE49-F238E27FC236}">
                <a16:creationId xmlns:a16="http://schemas.microsoft.com/office/drawing/2014/main" id="{332ED128-FE92-3CA4-E68C-0FBF0250A0EF}"/>
              </a:ext>
            </a:extLst>
          </p:cNvPr>
          <p:cNvSpPr txBox="1"/>
          <p:nvPr/>
        </p:nvSpPr>
        <p:spPr>
          <a:xfrm>
            <a:off x="6983307" y="5730241"/>
            <a:ext cx="4617721" cy="646331"/>
          </a:xfrm>
          <a:prstGeom prst="rect">
            <a:avLst/>
          </a:prstGeom>
          <a:noFill/>
        </p:spPr>
        <p:txBody>
          <a:bodyPr wrap="square" rtlCol="0">
            <a:spAutoFit/>
          </a:bodyPr>
          <a:lstStyle/>
          <a:p>
            <a:r>
              <a:rPr lang="el-GR" dirty="0"/>
              <a:t>Περισσότερες πληροφορίες:</a:t>
            </a:r>
            <a:br>
              <a:rPr lang="en-GB" dirty="0"/>
            </a:br>
            <a:r>
              <a:rPr lang="en-GB" dirty="0" err="1">
                <a:solidFill>
                  <a:schemeClr val="accent1">
                    <a:lumMod val="60000"/>
                    <a:lumOff val="40000"/>
                  </a:schemeClr>
                </a:solidFill>
                <a:hlinkClick r:id="rId4">
                  <a:extLst>
                    <a:ext uri="{A12FA001-AC4F-418D-AE19-62706E023703}">
                      <ahyp:hlinkClr xmlns:ahyp="http://schemas.microsoft.com/office/drawing/2018/hyperlinkcolor" val="tx"/>
                    </a:ext>
                  </a:extLst>
                </a:hlinkClick>
              </a:rPr>
              <a:t>Dask</a:t>
            </a:r>
            <a:r>
              <a:rPr lang="en-GB"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 Installation — </a:t>
            </a:r>
            <a:r>
              <a:rPr lang="en-GB" dirty="0" err="1">
                <a:solidFill>
                  <a:schemeClr val="accent1">
                    <a:lumMod val="60000"/>
                    <a:lumOff val="40000"/>
                  </a:schemeClr>
                </a:solidFill>
                <a:hlinkClick r:id="rId4">
                  <a:extLst>
                    <a:ext uri="{A12FA001-AC4F-418D-AE19-62706E023703}">
                      <ahyp:hlinkClr xmlns:ahyp="http://schemas.microsoft.com/office/drawing/2018/hyperlinkcolor" val="tx"/>
                    </a:ext>
                  </a:extLst>
                </a:hlinkClick>
              </a:rPr>
              <a:t>Dask</a:t>
            </a:r>
            <a:r>
              <a:rPr lang="en-GB" dirty="0">
                <a:solidFill>
                  <a:schemeClr val="accent1">
                    <a:lumMod val="60000"/>
                    <a:lumOff val="40000"/>
                  </a:schemeClr>
                </a:solidFill>
                <a:hlinkClick r:id="rId4">
                  <a:extLst>
                    <a:ext uri="{A12FA001-AC4F-418D-AE19-62706E023703}">
                      <ahyp:hlinkClr xmlns:ahyp="http://schemas.microsoft.com/office/drawing/2018/hyperlinkcolor" val="tx"/>
                    </a:ext>
                  </a:extLst>
                </a:hlinkClick>
              </a:rPr>
              <a:t> documentation</a:t>
            </a:r>
            <a:endParaRPr lang="en-CY" dirty="0">
              <a:solidFill>
                <a:schemeClr val="accent1">
                  <a:lumMod val="60000"/>
                  <a:lumOff val="40000"/>
                </a:schemeClr>
              </a:solidFill>
            </a:endParaRPr>
          </a:p>
        </p:txBody>
      </p:sp>
      <p:sp>
        <p:nvSpPr>
          <p:cNvPr id="14" name="TextBox 13">
            <a:extLst>
              <a:ext uri="{FF2B5EF4-FFF2-40B4-BE49-F238E27FC236}">
                <a16:creationId xmlns:a16="http://schemas.microsoft.com/office/drawing/2014/main" id="{29F9F38D-0246-F1B1-E702-A4109A8C4FF9}"/>
              </a:ext>
            </a:extLst>
          </p:cNvPr>
          <p:cNvSpPr txBox="1"/>
          <p:nvPr/>
        </p:nvSpPr>
        <p:spPr>
          <a:xfrm>
            <a:off x="352213" y="5730240"/>
            <a:ext cx="5608319" cy="646331"/>
          </a:xfrm>
          <a:prstGeom prst="rect">
            <a:avLst/>
          </a:prstGeom>
          <a:noFill/>
        </p:spPr>
        <p:txBody>
          <a:bodyPr wrap="square" rtlCol="0">
            <a:spAutoFit/>
          </a:bodyPr>
          <a:lstStyle/>
          <a:p>
            <a:r>
              <a:rPr lang="el-GR" dirty="0"/>
              <a:t>Περισσότερες πληροφορίες:</a:t>
            </a:r>
            <a:br>
              <a:rPr lang="en-GB" dirty="0"/>
            </a:br>
            <a:r>
              <a:rPr lang="en-GB" dirty="0">
                <a:solidFill>
                  <a:schemeClr val="accent1">
                    <a:lumMod val="60000"/>
                    <a:lumOff val="40000"/>
                  </a:schemeClr>
                </a:solidFill>
                <a:hlinkClick r:id="rId5">
                  <a:extLst>
                    <a:ext uri="{A12FA001-AC4F-418D-AE19-62706E023703}">
                      <ahyp:hlinkClr xmlns:ahyp="http://schemas.microsoft.com/office/drawing/2018/hyperlinkcolor" val="tx"/>
                    </a:ext>
                  </a:extLst>
                </a:hlinkClick>
              </a:rPr>
              <a:t>Installation — pandas 2.0.0 documentation (pydata.org)</a:t>
            </a:r>
            <a:endParaRPr lang="en-CY" dirty="0">
              <a:solidFill>
                <a:schemeClr val="accent1">
                  <a:lumMod val="60000"/>
                  <a:lumOff val="40000"/>
                </a:schemeClr>
              </a:solidFill>
            </a:endParaRPr>
          </a:p>
        </p:txBody>
      </p:sp>
      <p:sp>
        <p:nvSpPr>
          <p:cNvPr id="15" name="TextBox 14">
            <a:extLst>
              <a:ext uri="{FF2B5EF4-FFF2-40B4-BE49-F238E27FC236}">
                <a16:creationId xmlns:a16="http://schemas.microsoft.com/office/drawing/2014/main" id="{0BB83072-001B-8BE0-CF2F-F61D122B38D1}"/>
              </a:ext>
            </a:extLst>
          </p:cNvPr>
          <p:cNvSpPr txBox="1"/>
          <p:nvPr/>
        </p:nvSpPr>
        <p:spPr>
          <a:xfrm>
            <a:off x="6690803" y="2410676"/>
            <a:ext cx="4910225" cy="2031325"/>
          </a:xfrm>
          <a:prstGeom prst="rect">
            <a:avLst/>
          </a:prstGeom>
          <a:noFill/>
        </p:spPr>
        <p:txBody>
          <a:bodyPr wrap="square" rtlCol="0">
            <a:spAutoFit/>
          </a:bodyPr>
          <a:lstStyle/>
          <a:p>
            <a:pPr algn="ctr"/>
            <a:r>
              <a:rPr lang="en-GB" dirty="0"/>
              <a:t>Pip</a:t>
            </a:r>
          </a:p>
          <a:p>
            <a:pPr algn="ctr"/>
            <a:r>
              <a:rPr lang="en-GB" dirty="0"/>
              <a:t>$ pip install </a:t>
            </a:r>
            <a:r>
              <a:rPr lang="en-GB" dirty="0" err="1"/>
              <a:t>dask</a:t>
            </a:r>
            <a:r>
              <a:rPr lang="en-GB" dirty="0"/>
              <a:t>      # Install only core parts of </a:t>
            </a:r>
            <a:r>
              <a:rPr lang="en-GB" dirty="0" err="1"/>
              <a:t>dask</a:t>
            </a:r>
            <a:endParaRPr lang="en-CY" dirty="0"/>
          </a:p>
          <a:p>
            <a:pPr algn="ctr"/>
            <a:r>
              <a:rPr lang="en-GB" dirty="0"/>
              <a:t>$ pip install "</a:t>
            </a:r>
            <a:r>
              <a:rPr lang="en-GB" dirty="0" err="1"/>
              <a:t>dask</a:t>
            </a:r>
            <a:r>
              <a:rPr lang="en-GB" dirty="0"/>
              <a:t>[complete]"    # Install everything</a:t>
            </a:r>
          </a:p>
          <a:p>
            <a:pPr algn="ctr"/>
            <a:r>
              <a:rPr lang="en-GB" dirty="0"/>
              <a:t>or</a:t>
            </a:r>
          </a:p>
          <a:p>
            <a:pPr algn="ctr"/>
            <a:r>
              <a:rPr lang="en-GB" dirty="0"/>
              <a:t>Anaconda</a:t>
            </a:r>
          </a:p>
          <a:p>
            <a:pPr algn="ctr"/>
            <a:r>
              <a:rPr lang="en-GB" dirty="0"/>
              <a:t>$ </a:t>
            </a:r>
            <a:r>
              <a:rPr lang="en-GB" dirty="0" err="1"/>
              <a:t>conda</a:t>
            </a:r>
            <a:r>
              <a:rPr lang="en-GB" dirty="0"/>
              <a:t> install </a:t>
            </a:r>
            <a:r>
              <a:rPr lang="en-GB" dirty="0" err="1"/>
              <a:t>dask</a:t>
            </a:r>
            <a:endParaRPr lang="en-GB" dirty="0"/>
          </a:p>
          <a:p>
            <a:pPr algn="ctr"/>
            <a:r>
              <a:rPr lang="en-GB" dirty="0"/>
              <a:t>$ </a:t>
            </a:r>
            <a:r>
              <a:rPr lang="en-GB" dirty="0" err="1"/>
              <a:t>conda</a:t>
            </a:r>
            <a:r>
              <a:rPr lang="en-GB" dirty="0"/>
              <a:t> install </a:t>
            </a:r>
            <a:r>
              <a:rPr lang="en-GB" dirty="0" err="1"/>
              <a:t>dask</a:t>
            </a:r>
            <a:r>
              <a:rPr lang="en-GB" dirty="0"/>
              <a:t>-core</a:t>
            </a:r>
          </a:p>
        </p:txBody>
      </p:sp>
      <p:sp>
        <p:nvSpPr>
          <p:cNvPr id="19" name="TextBox 18">
            <a:extLst>
              <a:ext uri="{FF2B5EF4-FFF2-40B4-BE49-F238E27FC236}">
                <a16:creationId xmlns:a16="http://schemas.microsoft.com/office/drawing/2014/main" id="{0664F1DC-3C5B-890F-EDDF-8B592189A3B8}"/>
              </a:ext>
            </a:extLst>
          </p:cNvPr>
          <p:cNvSpPr txBox="1"/>
          <p:nvPr/>
        </p:nvSpPr>
        <p:spPr>
          <a:xfrm>
            <a:off x="352213" y="2410675"/>
            <a:ext cx="4910225" cy="1477328"/>
          </a:xfrm>
          <a:prstGeom prst="rect">
            <a:avLst/>
          </a:prstGeom>
          <a:noFill/>
        </p:spPr>
        <p:txBody>
          <a:bodyPr wrap="square" rtlCol="0">
            <a:spAutoFit/>
          </a:bodyPr>
          <a:lstStyle/>
          <a:p>
            <a:pPr algn="ctr"/>
            <a:r>
              <a:rPr lang="en-GB" dirty="0"/>
              <a:t>Pip</a:t>
            </a:r>
          </a:p>
          <a:p>
            <a:pPr algn="ctr"/>
            <a:r>
              <a:rPr lang="en-GB" dirty="0"/>
              <a:t>$ pip install pandas</a:t>
            </a:r>
          </a:p>
          <a:p>
            <a:pPr algn="ctr"/>
            <a:r>
              <a:rPr lang="en-GB" dirty="0"/>
              <a:t>or</a:t>
            </a:r>
          </a:p>
          <a:p>
            <a:pPr algn="ctr"/>
            <a:r>
              <a:rPr lang="en-GB" dirty="0"/>
              <a:t>Anaconda</a:t>
            </a:r>
          </a:p>
          <a:p>
            <a:pPr algn="ctr"/>
            <a:r>
              <a:rPr lang="en-GB" dirty="0"/>
              <a:t>$ </a:t>
            </a:r>
            <a:r>
              <a:rPr lang="en-GB" dirty="0" err="1"/>
              <a:t>conda</a:t>
            </a:r>
            <a:r>
              <a:rPr lang="en-GB" dirty="0"/>
              <a:t> install pandas</a:t>
            </a:r>
          </a:p>
        </p:txBody>
      </p:sp>
      <p:pic>
        <p:nvPicPr>
          <p:cNvPr id="7" name="Picture 6">
            <a:extLst>
              <a:ext uri="{FF2B5EF4-FFF2-40B4-BE49-F238E27FC236}">
                <a16:creationId xmlns:a16="http://schemas.microsoft.com/office/drawing/2014/main" id="{9E9EF2B5-EF70-8EB5-8C14-7898EC3EEFC1}"/>
              </a:ext>
            </a:extLst>
          </p:cNvPr>
          <p:cNvPicPr>
            <a:picLocks noChangeAspect="1"/>
          </p:cNvPicPr>
          <p:nvPr/>
        </p:nvPicPr>
        <p:blipFill>
          <a:blip r:embed="rId6"/>
          <a:stretch>
            <a:fillRect/>
          </a:stretch>
        </p:blipFill>
        <p:spPr>
          <a:xfrm>
            <a:off x="-10383822" y="1670140"/>
            <a:ext cx="9963662" cy="5188217"/>
          </a:xfrm>
          <a:prstGeom prst="rect">
            <a:avLst/>
          </a:prstGeom>
        </p:spPr>
      </p:pic>
      <p:pic>
        <p:nvPicPr>
          <p:cNvPr id="18" name="Picture 17">
            <a:extLst>
              <a:ext uri="{FF2B5EF4-FFF2-40B4-BE49-F238E27FC236}">
                <a16:creationId xmlns:a16="http://schemas.microsoft.com/office/drawing/2014/main" id="{AD99D682-B52E-7AA8-EE6D-49A62527F937}"/>
              </a:ext>
            </a:extLst>
          </p:cNvPr>
          <p:cNvPicPr>
            <a:picLocks noChangeAspect="1"/>
          </p:cNvPicPr>
          <p:nvPr/>
        </p:nvPicPr>
        <p:blipFill rotWithShape="1">
          <a:blip r:embed="rId7"/>
          <a:srcRect l="586" t="11141" r="793" b="5435"/>
          <a:stretch/>
        </p:blipFill>
        <p:spPr>
          <a:xfrm>
            <a:off x="12534540" y="1145405"/>
            <a:ext cx="7690586" cy="683395"/>
          </a:xfrm>
          <a:prstGeom prst="roundRect">
            <a:avLst>
              <a:gd name="adj" fmla="val 6030"/>
            </a:avLst>
          </a:prstGeom>
          <a:solidFill>
            <a:srgbClr val="FFFFFF">
              <a:shade val="85000"/>
            </a:srgbClr>
          </a:solidFill>
          <a:ln>
            <a:noFill/>
          </a:ln>
          <a:effectLst/>
        </p:spPr>
      </p:pic>
      <p:pic>
        <p:nvPicPr>
          <p:cNvPr id="2" name="Picture 1" descr="Text&#10;&#10;Description automatically generated">
            <a:extLst>
              <a:ext uri="{FF2B5EF4-FFF2-40B4-BE49-F238E27FC236}">
                <a16:creationId xmlns:a16="http://schemas.microsoft.com/office/drawing/2014/main" id="{34496A26-33B7-D860-CBA6-91CCEA0501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225655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566149"/>
            <a:ext cx="3498524" cy="1414959"/>
          </a:xfrm>
          <a:prstGeom prst="rect">
            <a:avLst/>
          </a:prstGeom>
        </p:spPr>
      </p:pic>
      <p:sp>
        <p:nvSpPr>
          <p:cNvPr id="6" name="Rectangle 5">
            <a:extLst>
              <a:ext uri="{FF2B5EF4-FFF2-40B4-BE49-F238E27FC236}">
                <a16:creationId xmlns:a16="http://schemas.microsoft.com/office/drawing/2014/main" id="{5348054C-F156-56A8-EE58-55727939FEA3}"/>
              </a:ext>
            </a:extLst>
          </p:cNvPr>
          <p:cNvSpPr/>
          <p:nvPr/>
        </p:nvSpPr>
        <p:spPr>
          <a:xfrm>
            <a:off x="6124874" y="7070349"/>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6" name="Picture 15">
            <a:extLst>
              <a:ext uri="{FF2B5EF4-FFF2-40B4-BE49-F238E27FC236}">
                <a16:creationId xmlns:a16="http://schemas.microsoft.com/office/drawing/2014/main" id="{C03F20B8-D5CA-92AA-1C96-D7225C5B3429}"/>
              </a:ext>
            </a:extLst>
          </p:cNvPr>
          <p:cNvPicPr>
            <a:picLocks noChangeAspect="1"/>
          </p:cNvPicPr>
          <p:nvPr/>
        </p:nvPicPr>
        <p:blipFill>
          <a:blip r:embed="rId3"/>
          <a:stretch>
            <a:fillRect/>
          </a:stretch>
        </p:blipFill>
        <p:spPr>
          <a:xfrm>
            <a:off x="1230996" y="1670140"/>
            <a:ext cx="9963662" cy="5188217"/>
          </a:xfrm>
          <a:prstGeom prst="rect">
            <a:avLst/>
          </a:prstGeom>
        </p:spPr>
      </p:pic>
      <p:pic>
        <p:nvPicPr>
          <p:cNvPr id="12" name="Picture 11">
            <a:extLst>
              <a:ext uri="{FF2B5EF4-FFF2-40B4-BE49-F238E27FC236}">
                <a16:creationId xmlns:a16="http://schemas.microsoft.com/office/drawing/2014/main" id="{6F8EE4CF-4B89-EB1F-D04B-6579DFB1CDAA}"/>
              </a:ext>
            </a:extLst>
          </p:cNvPr>
          <p:cNvPicPr>
            <a:picLocks noChangeAspect="1"/>
          </p:cNvPicPr>
          <p:nvPr/>
        </p:nvPicPr>
        <p:blipFill rotWithShape="1">
          <a:blip r:embed="rId4"/>
          <a:srcRect l="586" t="11141" r="793" b="5435"/>
          <a:stretch/>
        </p:blipFill>
        <p:spPr>
          <a:xfrm>
            <a:off x="2242686" y="1145405"/>
            <a:ext cx="7690586" cy="683395"/>
          </a:xfrm>
          <a:prstGeom prst="roundRect">
            <a:avLst>
              <a:gd name="adj" fmla="val 6030"/>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0DA5603D-6E16-8455-DF0E-17D302BCBE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98801" y="108115"/>
            <a:ext cx="2994398" cy="1097379"/>
          </a:xfrm>
          <a:prstGeom prst="rect">
            <a:avLst/>
          </a:prstGeom>
        </p:spPr>
      </p:pic>
      <p:pic>
        <p:nvPicPr>
          <p:cNvPr id="2" name="Picture 1" descr="Text&#10;&#10;Description automatically generated">
            <a:extLst>
              <a:ext uri="{FF2B5EF4-FFF2-40B4-BE49-F238E27FC236}">
                <a16:creationId xmlns:a16="http://schemas.microsoft.com/office/drawing/2014/main" id="{693030C8-3D4A-FB1B-FE1F-03D9063A9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14201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566149"/>
            <a:ext cx="3498524" cy="1414959"/>
          </a:xfrm>
          <a:prstGeom prst="rect">
            <a:avLst/>
          </a:prstGeom>
        </p:spPr>
      </p:pic>
      <p:sp>
        <p:nvSpPr>
          <p:cNvPr id="6" name="Rectangle 5">
            <a:extLst>
              <a:ext uri="{FF2B5EF4-FFF2-40B4-BE49-F238E27FC236}">
                <a16:creationId xmlns:a16="http://schemas.microsoft.com/office/drawing/2014/main" id="{5348054C-F156-56A8-EE58-55727939FEA3}"/>
              </a:ext>
            </a:extLst>
          </p:cNvPr>
          <p:cNvSpPr/>
          <p:nvPr/>
        </p:nvSpPr>
        <p:spPr>
          <a:xfrm>
            <a:off x="6124874" y="5693934"/>
            <a:ext cx="175907" cy="7247694"/>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5" name="Picture 4">
            <a:extLst>
              <a:ext uri="{FF2B5EF4-FFF2-40B4-BE49-F238E27FC236}">
                <a16:creationId xmlns:a16="http://schemas.microsoft.com/office/drawing/2014/main" id="{C5675476-10BB-A894-3238-B3933CF7858B}"/>
              </a:ext>
            </a:extLst>
          </p:cNvPr>
          <p:cNvPicPr>
            <a:picLocks noChangeAspect="1"/>
          </p:cNvPicPr>
          <p:nvPr/>
        </p:nvPicPr>
        <p:blipFill>
          <a:blip r:embed="rId3"/>
          <a:stretch>
            <a:fillRect/>
          </a:stretch>
        </p:blipFill>
        <p:spPr>
          <a:xfrm>
            <a:off x="3130398" y="1682661"/>
            <a:ext cx="5931205" cy="3492679"/>
          </a:xfrm>
          <a:prstGeom prst="rect">
            <a:avLst/>
          </a:prstGeom>
        </p:spPr>
      </p:pic>
      <p:pic>
        <p:nvPicPr>
          <p:cNvPr id="2" name="Picture 1">
            <a:extLst>
              <a:ext uri="{FF2B5EF4-FFF2-40B4-BE49-F238E27FC236}">
                <a16:creationId xmlns:a16="http://schemas.microsoft.com/office/drawing/2014/main" id="{4A916D20-AF07-7FEA-3946-C0AF7DE0926B}"/>
              </a:ext>
            </a:extLst>
          </p:cNvPr>
          <p:cNvPicPr>
            <a:picLocks noChangeAspect="1"/>
          </p:cNvPicPr>
          <p:nvPr/>
        </p:nvPicPr>
        <p:blipFill>
          <a:blip r:embed="rId4"/>
          <a:stretch>
            <a:fillRect/>
          </a:stretch>
        </p:blipFill>
        <p:spPr>
          <a:xfrm>
            <a:off x="-10377111" y="1670140"/>
            <a:ext cx="9963662" cy="5188217"/>
          </a:xfrm>
          <a:prstGeom prst="rect">
            <a:avLst/>
          </a:prstGeom>
        </p:spPr>
      </p:pic>
      <p:pic>
        <p:nvPicPr>
          <p:cNvPr id="3" name="Picture 2">
            <a:extLst>
              <a:ext uri="{FF2B5EF4-FFF2-40B4-BE49-F238E27FC236}">
                <a16:creationId xmlns:a16="http://schemas.microsoft.com/office/drawing/2014/main" id="{B3B566F6-4E3F-74B5-C2FE-B7D5AEE26E79}"/>
              </a:ext>
            </a:extLst>
          </p:cNvPr>
          <p:cNvPicPr>
            <a:picLocks noChangeAspect="1"/>
          </p:cNvPicPr>
          <p:nvPr/>
        </p:nvPicPr>
        <p:blipFill rotWithShape="1">
          <a:blip r:embed="rId5"/>
          <a:srcRect l="586" t="11141" r="793" b="5435"/>
          <a:stretch/>
        </p:blipFill>
        <p:spPr>
          <a:xfrm>
            <a:off x="12262617" y="1145405"/>
            <a:ext cx="7690586" cy="683395"/>
          </a:xfrm>
          <a:prstGeom prst="roundRect">
            <a:avLst>
              <a:gd name="adj" fmla="val 6030"/>
            </a:avLst>
          </a:prstGeom>
          <a:solidFill>
            <a:srgbClr val="FFFFFF">
              <a:shade val="85000"/>
            </a:srgbClr>
          </a:solidFill>
          <a:ln>
            <a:noFill/>
          </a:ln>
          <a:effectLst/>
        </p:spPr>
      </p:pic>
      <p:pic>
        <p:nvPicPr>
          <p:cNvPr id="4" name="Picture 3">
            <a:extLst>
              <a:ext uri="{FF2B5EF4-FFF2-40B4-BE49-F238E27FC236}">
                <a16:creationId xmlns:a16="http://schemas.microsoft.com/office/drawing/2014/main" id="{EE7AF4D0-7E4A-FD5A-78FB-B55D262708CD}"/>
              </a:ext>
            </a:extLst>
          </p:cNvPr>
          <p:cNvPicPr>
            <a:picLocks noChangeAspect="1"/>
          </p:cNvPicPr>
          <p:nvPr/>
        </p:nvPicPr>
        <p:blipFill>
          <a:blip r:embed="rId6"/>
          <a:stretch>
            <a:fillRect/>
          </a:stretch>
        </p:blipFill>
        <p:spPr>
          <a:xfrm>
            <a:off x="0" y="7095067"/>
            <a:ext cx="3771900" cy="6858000"/>
          </a:xfrm>
          <a:prstGeom prst="rect">
            <a:avLst/>
          </a:prstGeom>
        </p:spPr>
      </p:pic>
      <p:pic>
        <p:nvPicPr>
          <p:cNvPr id="10" name="Picture 9">
            <a:extLst>
              <a:ext uri="{FF2B5EF4-FFF2-40B4-BE49-F238E27FC236}">
                <a16:creationId xmlns:a16="http://schemas.microsoft.com/office/drawing/2014/main" id="{79EB146E-E592-C0B7-6A02-BA48F312D673}"/>
              </a:ext>
            </a:extLst>
          </p:cNvPr>
          <p:cNvPicPr>
            <a:picLocks noChangeAspect="1"/>
          </p:cNvPicPr>
          <p:nvPr/>
        </p:nvPicPr>
        <p:blipFill>
          <a:blip r:embed="rId7"/>
          <a:stretch>
            <a:fillRect/>
          </a:stretch>
        </p:blipFill>
        <p:spPr>
          <a:xfrm>
            <a:off x="-2677494" y="0"/>
            <a:ext cx="2629035" cy="2692538"/>
          </a:xfrm>
          <a:prstGeom prst="rect">
            <a:avLst/>
          </a:prstGeom>
        </p:spPr>
      </p:pic>
      <p:pic>
        <p:nvPicPr>
          <p:cNvPr id="11" name="Picture 10">
            <a:extLst>
              <a:ext uri="{FF2B5EF4-FFF2-40B4-BE49-F238E27FC236}">
                <a16:creationId xmlns:a16="http://schemas.microsoft.com/office/drawing/2014/main" id="{9224D757-771E-160C-4BAF-DFE9B38E0ACE}"/>
              </a:ext>
            </a:extLst>
          </p:cNvPr>
          <p:cNvPicPr>
            <a:picLocks noChangeAspect="1"/>
          </p:cNvPicPr>
          <p:nvPr/>
        </p:nvPicPr>
        <p:blipFill>
          <a:blip r:embed="rId8"/>
          <a:stretch>
            <a:fillRect/>
          </a:stretch>
        </p:blipFill>
        <p:spPr>
          <a:xfrm>
            <a:off x="12240460" y="0"/>
            <a:ext cx="2616334" cy="3467278"/>
          </a:xfrm>
          <a:prstGeom prst="rect">
            <a:avLst/>
          </a:prstGeom>
        </p:spPr>
      </p:pic>
      <p:sp>
        <p:nvSpPr>
          <p:cNvPr id="13" name="Left Brace 12">
            <a:extLst>
              <a:ext uri="{FF2B5EF4-FFF2-40B4-BE49-F238E27FC236}">
                <a16:creationId xmlns:a16="http://schemas.microsoft.com/office/drawing/2014/main" id="{E96D1C4D-C5F7-4AD9-AFDC-5497B927AE12}"/>
              </a:ext>
            </a:extLst>
          </p:cNvPr>
          <p:cNvSpPr/>
          <p:nvPr/>
        </p:nvSpPr>
        <p:spPr>
          <a:xfrm rot="5400000">
            <a:off x="13337585" y="4078977"/>
            <a:ext cx="422084" cy="6653203"/>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14" name="TextBox 13">
            <a:extLst>
              <a:ext uri="{FF2B5EF4-FFF2-40B4-BE49-F238E27FC236}">
                <a16:creationId xmlns:a16="http://schemas.microsoft.com/office/drawing/2014/main" id="{38BB8082-379B-5E7F-569B-8FB57CD8DC68}"/>
              </a:ext>
            </a:extLst>
          </p:cNvPr>
          <p:cNvSpPr txBox="1"/>
          <p:nvPr/>
        </p:nvSpPr>
        <p:spPr>
          <a:xfrm rot="5400000">
            <a:off x="12366592" y="4481946"/>
            <a:ext cx="2480547" cy="369332"/>
          </a:xfrm>
          <a:prstGeom prst="rect">
            <a:avLst/>
          </a:prstGeom>
          <a:noFill/>
        </p:spPr>
        <p:txBody>
          <a:bodyPr wrap="square" rtlCol="0">
            <a:spAutoFit/>
          </a:bodyPr>
          <a:lstStyle/>
          <a:p>
            <a:r>
              <a:rPr lang="en-GB" dirty="0" err="1">
                <a:solidFill>
                  <a:srgbClr val="FFC000"/>
                </a:solidFill>
              </a:rPr>
              <a:t>Dask</a:t>
            </a:r>
            <a:r>
              <a:rPr lang="en-GB" dirty="0">
                <a:solidFill>
                  <a:srgbClr val="FFC000"/>
                </a:solidFill>
              </a:rPr>
              <a:t> Delayed Interface</a:t>
            </a:r>
            <a:endParaRPr lang="en-CY" dirty="0">
              <a:solidFill>
                <a:srgbClr val="FFC000"/>
              </a:solidFill>
            </a:endParaRPr>
          </a:p>
        </p:txBody>
      </p:sp>
      <p:grpSp>
        <p:nvGrpSpPr>
          <p:cNvPr id="15" name="Group 14">
            <a:extLst>
              <a:ext uri="{FF2B5EF4-FFF2-40B4-BE49-F238E27FC236}">
                <a16:creationId xmlns:a16="http://schemas.microsoft.com/office/drawing/2014/main" id="{50E52327-4520-A8B4-D456-004A9BBD0710}"/>
              </a:ext>
            </a:extLst>
          </p:cNvPr>
          <p:cNvGrpSpPr/>
          <p:nvPr/>
        </p:nvGrpSpPr>
        <p:grpSpPr>
          <a:xfrm>
            <a:off x="-3051488" y="3925088"/>
            <a:ext cx="2764269" cy="2128317"/>
            <a:chOff x="6904079" y="288435"/>
            <a:chExt cx="2764269" cy="2128317"/>
          </a:xfrm>
        </p:grpSpPr>
        <p:sp>
          <p:nvSpPr>
            <p:cNvPr id="16" name="TextBox 15">
              <a:extLst>
                <a:ext uri="{FF2B5EF4-FFF2-40B4-BE49-F238E27FC236}">
                  <a16:creationId xmlns:a16="http://schemas.microsoft.com/office/drawing/2014/main" id="{9289C8D2-464B-EBD4-D777-CC225FE4DB09}"/>
                </a:ext>
              </a:extLst>
            </p:cNvPr>
            <p:cNvSpPr txBox="1"/>
            <p:nvPr/>
          </p:nvSpPr>
          <p:spPr>
            <a:xfrm>
              <a:off x="8647436" y="288435"/>
              <a:ext cx="383557" cy="369332"/>
            </a:xfrm>
            <a:prstGeom prst="rect">
              <a:avLst/>
            </a:prstGeom>
            <a:noFill/>
          </p:spPr>
          <p:txBody>
            <a:bodyPr wrap="square" rtlCol="0">
              <a:spAutoFit/>
            </a:bodyPr>
            <a:lstStyle/>
            <a:p>
              <a:r>
                <a:rPr lang="el-GR" dirty="0">
                  <a:solidFill>
                    <a:srgbClr val="EF1161"/>
                  </a:solidFill>
                </a:rPr>
                <a:t>ή</a:t>
              </a:r>
              <a:endParaRPr lang="en-CY" dirty="0">
                <a:solidFill>
                  <a:srgbClr val="EF1161"/>
                </a:solidFill>
              </a:endParaRPr>
            </a:p>
          </p:txBody>
        </p:sp>
        <p:sp>
          <p:nvSpPr>
            <p:cNvPr id="17" name="Arc 16">
              <a:extLst>
                <a:ext uri="{FF2B5EF4-FFF2-40B4-BE49-F238E27FC236}">
                  <a16:creationId xmlns:a16="http://schemas.microsoft.com/office/drawing/2014/main" id="{4EEDFBAC-33B2-5020-F5A2-C2DC2FB4D1D2}"/>
                </a:ext>
              </a:extLst>
            </p:cNvPr>
            <p:cNvSpPr/>
            <p:nvPr/>
          </p:nvSpPr>
          <p:spPr>
            <a:xfrm rot="1089965" flipH="1">
              <a:off x="6904079" y="557243"/>
              <a:ext cx="2764269" cy="1859509"/>
            </a:xfrm>
            <a:prstGeom prst="arc">
              <a:avLst>
                <a:gd name="adj1" fmla="val 11891921"/>
                <a:gd name="adj2" fmla="val 20333226"/>
              </a:avLst>
            </a:prstGeom>
            <a:ln w="12700">
              <a:solidFill>
                <a:srgbClr val="EF116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pic>
        <p:nvPicPr>
          <p:cNvPr id="18" name="Picture 17">
            <a:extLst>
              <a:ext uri="{FF2B5EF4-FFF2-40B4-BE49-F238E27FC236}">
                <a16:creationId xmlns:a16="http://schemas.microsoft.com/office/drawing/2014/main" id="{0461E2F0-2A08-A872-631B-9E9ADBCAFCE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598801" y="483500"/>
            <a:ext cx="2994398" cy="1097379"/>
          </a:xfrm>
          <a:prstGeom prst="rect">
            <a:avLst/>
          </a:prstGeom>
        </p:spPr>
      </p:pic>
      <p:pic>
        <p:nvPicPr>
          <p:cNvPr id="9" name="Picture 8" descr="Text&#10;&#10;Description automatically generated">
            <a:extLst>
              <a:ext uri="{FF2B5EF4-FFF2-40B4-BE49-F238E27FC236}">
                <a16:creationId xmlns:a16="http://schemas.microsoft.com/office/drawing/2014/main" id="{4B8ACE95-46AF-FC4D-B75A-1D0FBEBBE6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4243919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sp>
        <p:nvSpPr>
          <p:cNvPr id="5" name="TextBox 4">
            <a:extLst>
              <a:ext uri="{FF2B5EF4-FFF2-40B4-BE49-F238E27FC236}">
                <a16:creationId xmlns:a16="http://schemas.microsoft.com/office/drawing/2014/main" id="{2A73E226-921E-82D5-A1F8-7EC54AFC3640}"/>
              </a:ext>
            </a:extLst>
          </p:cNvPr>
          <p:cNvSpPr txBox="1"/>
          <p:nvPr/>
        </p:nvSpPr>
        <p:spPr>
          <a:xfrm>
            <a:off x="297078" y="886832"/>
            <a:ext cx="4383802" cy="1200329"/>
          </a:xfrm>
          <a:prstGeom prst="rect">
            <a:avLst/>
          </a:prstGeom>
          <a:noFill/>
        </p:spPr>
        <p:txBody>
          <a:bodyPr wrap="square">
            <a:spAutoFit/>
          </a:bodyPr>
          <a:lstStyle/>
          <a:p>
            <a:pPr algn="ctr"/>
            <a:r>
              <a:rPr lang="el-GR" b="0" i="0" dirty="0">
                <a:effectLst/>
                <a:latin typeface="-apple-system"/>
              </a:rPr>
              <a:t>Το </a:t>
            </a:r>
            <a:r>
              <a:rPr lang="el-GR" b="0" i="0" dirty="0" err="1">
                <a:effectLst/>
                <a:latin typeface="-apple-system"/>
              </a:rPr>
              <a:t>Dask</a:t>
            </a:r>
            <a:r>
              <a:rPr lang="el-GR" b="0" i="0" dirty="0">
                <a:effectLst/>
                <a:latin typeface="-apple-system"/>
              </a:rPr>
              <a:t> </a:t>
            </a:r>
            <a:r>
              <a:rPr lang="el-GR" b="0" i="0" dirty="0" err="1">
                <a:effectLst/>
                <a:latin typeface="-apple-system"/>
              </a:rPr>
              <a:t>Delayed</a:t>
            </a:r>
            <a:r>
              <a:rPr lang="el-GR" b="0" i="0" dirty="0">
                <a:effectLst/>
                <a:latin typeface="-apple-system"/>
              </a:rPr>
              <a:t> είναι </a:t>
            </a:r>
            <a:r>
              <a:rPr lang="el-GR" dirty="0">
                <a:latin typeface="-apple-system"/>
              </a:rPr>
              <a:t>ένα </a:t>
            </a:r>
            <a:r>
              <a:rPr lang="en-GB" dirty="0">
                <a:latin typeface="-apple-system"/>
              </a:rPr>
              <a:t>Interface </a:t>
            </a:r>
            <a:r>
              <a:rPr lang="el-GR" b="0" i="0" dirty="0">
                <a:effectLst/>
                <a:latin typeface="-apple-system"/>
              </a:rPr>
              <a:t>που μπορεί να χρησιμοποιηθεί για την </a:t>
            </a:r>
            <a:r>
              <a:rPr lang="el-GR" b="0" i="0" dirty="0" err="1">
                <a:effectLst/>
                <a:latin typeface="-apple-system"/>
              </a:rPr>
              <a:t>παραλληλοποίηση</a:t>
            </a:r>
            <a:r>
              <a:rPr lang="el-GR" b="0" i="0" dirty="0">
                <a:effectLst/>
                <a:latin typeface="-apple-system"/>
              </a:rPr>
              <a:t> του υπάρχοντος κώδικα </a:t>
            </a:r>
            <a:r>
              <a:rPr lang="el-GR" b="0" i="0" dirty="0" err="1">
                <a:effectLst/>
                <a:latin typeface="-apple-system"/>
              </a:rPr>
              <a:t>Python</a:t>
            </a:r>
            <a:r>
              <a:rPr lang="el-GR" b="0" i="0" dirty="0">
                <a:effectLst/>
                <a:latin typeface="-apple-system"/>
              </a:rPr>
              <a:t> και αλγορίθμων.</a:t>
            </a:r>
            <a:endParaRPr lang="en-CY" dirty="0"/>
          </a:p>
        </p:txBody>
      </p:sp>
      <p:pic>
        <p:nvPicPr>
          <p:cNvPr id="10" name="Picture 9">
            <a:extLst>
              <a:ext uri="{FF2B5EF4-FFF2-40B4-BE49-F238E27FC236}">
                <a16:creationId xmlns:a16="http://schemas.microsoft.com/office/drawing/2014/main" id="{54511C95-E42A-D0EC-238A-09BED3DF2898}"/>
              </a:ext>
            </a:extLst>
          </p:cNvPr>
          <p:cNvPicPr>
            <a:picLocks noChangeAspect="1"/>
          </p:cNvPicPr>
          <p:nvPr/>
        </p:nvPicPr>
        <p:blipFill>
          <a:blip r:embed="rId3"/>
          <a:stretch>
            <a:fillRect/>
          </a:stretch>
        </p:blipFill>
        <p:spPr>
          <a:xfrm>
            <a:off x="1180812" y="2658840"/>
            <a:ext cx="2616334" cy="3467278"/>
          </a:xfrm>
          <a:prstGeom prst="rect">
            <a:avLst/>
          </a:prstGeom>
        </p:spPr>
      </p:pic>
      <p:pic>
        <p:nvPicPr>
          <p:cNvPr id="14" name="Picture 13">
            <a:extLst>
              <a:ext uri="{FF2B5EF4-FFF2-40B4-BE49-F238E27FC236}">
                <a16:creationId xmlns:a16="http://schemas.microsoft.com/office/drawing/2014/main" id="{8A61C8AB-9850-78BB-1ABD-0CDE2865565B}"/>
              </a:ext>
            </a:extLst>
          </p:cNvPr>
          <p:cNvPicPr>
            <a:picLocks noChangeAspect="1"/>
          </p:cNvPicPr>
          <p:nvPr/>
        </p:nvPicPr>
        <p:blipFill>
          <a:blip r:embed="rId4"/>
          <a:stretch>
            <a:fillRect/>
          </a:stretch>
        </p:blipFill>
        <p:spPr>
          <a:xfrm>
            <a:off x="5259093" y="0"/>
            <a:ext cx="3771900" cy="6858000"/>
          </a:xfrm>
          <a:prstGeom prst="rect">
            <a:avLst/>
          </a:prstGeom>
        </p:spPr>
      </p:pic>
      <p:pic>
        <p:nvPicPr>
          <p:cNvPr id="16" name="Picture 15">
            <a:extLst>
              <a:ext uri="{FF2B5EF4-FFF2-40B4-BE49-F238E27FC236}">
                <a16:creationId xmlns:a16="http://schemas.microsoft.com/office/drawing/2014/main" id="{60C2EC20-6382-5961-A61D-3C2B74BF9CA6}"/>
              </a:ext>
            </a:extLst>
          </p:cNvPr>
          <p:cNvPicPr>
            <a:picLocks noChangeAspect="1"/>
          </p:cNvPicPr>
          <p:nvPr/>
        </p:nvPicPr>
        <p:blipFill>
          <a:blip r:embed="rId5"/>
          <a:stretch>
            <a:fillRect/>
          </a:stretch>
        </p:blipFill>
        <p:spPr>
          <a:xfrm>
            <a:off x="9265887" y="414782"/>
            <a:ext cx="2629035" cy="2692538"/>
          </a:xfrm>
          <a:prstGeom prst="rect">
            <a:avLst/>
          </a:prstGeom>
        </p:spPr>
      </p:pic>
      <p:grpSp>
        <p:nvGrpSpPr>
          <p:cNvPr id="3" name="Group 2">
            <a:extLst>
              <a:ext uri="{FF2B5EF4-FFF2-40B4-BE49-F238E27FC236}">
                <a16:creationId xmlns:a16="http://schemas.microsoft.com/office/drawing/2014/main" id="{4E73C7E2-9529-1AD9-E4EB-34D6514B1C6C}"/>
              </a:ext>
            </a:extLst>
          </p:cNvPr>
          <p:cNvGrpSpPr/>
          <p:nvPr/>
        </p:nvGrpSpPr>
        <p:grpSpPr>
          <a:xfrm>
            <a:off x="6904079" y="288435"/>
            <a:ext cx="2764269" cy="2128317"/>
            <a:chOff x="6904079" y="288435"/>
            <a:chExt cx="2764269" cy="2128317"/>
          </a:xfrm>
        </p:grpSpPr>
        <p:sp>
          <p:nvSpPr>
            <p:cNvPr id="26" name="TextBox 25">
              <a:extLst>
                <a:ext uri="{FF2B5EF4-FFF2-40B4-BE49-F238E27FC236}">
                  <a16:creationId xmlns:a16="http://schemas.microsoft.com/office/drawing/2014/main" id="{B10484DC-3945-0CBA-4EA6-94AD8178FCFE}"/>
                </a:ext>
              </a:extLst>
            </p:cNvPr>
            <p:cNvSpPr txBox="1"/>
            <p:nvPr/>
          </p:nvSpPr>
          <p:spPr>
            <a:xfrm>
              <a:off x="8647436" y="288435"/>
              <a:ext cx="383557" cy="369332"/>
            </a:xfrm>
            <a:prstGeom prst="rect">
              <a:avLst/>
            </a:prstGeom>
            <a:noFill/>
          </p:spPr>
          <p:txBody>
            <a:bodyPr wrap="square" rtlCol="0">
              <a:spAutoFit/>
            </a:bodyPr>
            <a:lstStyle/>
            <a:p>
              <a:r>
                <a:rPr lang="el-GR" dirty="0">
                  <a:solidFill>
                    <a:srgbClr val="EF1161"/>
                  </a:solidFill>
                </a:rPr>
                <a:t>ή</a:t>
              </a:r>
              <a:endParaRPr lang="en-CY" dirty="0">
                <a:solidFill>
                  <a:srgbClr val="EF1161"/>
                </a:solidFill>
              </a:endParaRPr>
            </a:p>
          </p:txBody>
        </p:sp>
        <p:sp>
          <p:nvSpPr>
            <p:cNvPr id="28" name="Arc 27">
              <a:extLst>
                <a:ext uri="{FF2B5EF4-FFF2-40B4-BE49-F238E27FC236}">
                  <a16:creationId xmlns:a16="http://schemas.microsoft.com/office/drawing/2014/main" id="{524A89E2-D6DF-E6C4-83D2-2FA3FAB0A9A1}"/>
                </a:ext>
              </a:extLst>
            </p:cNvPr>
            <p:cNvSpPr/>
            <p:nvPr/>
          </p:nvSpPr>
          <p:spPr>
            <a:xfrm rot="1089965" flipH="1">
              <a:off x="6904079" y="557243"/>
              <a:ext cx="2764269" cy="1859509"/>
            </a:xfrm>
            <a:prstGeom prst="arc">
              <a:avLst>
                <a:gd name="adj1" fmla="val 11891921"/>
                <a:gd name="adj2" fmla="val 20333226"/>
              </a:avLst>
            </a:prstGeom>
            <a:ln w="12700">
              <a:solidFill>
                <a:srgbClr val="EF116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29" name="Left Brace 28">
            <a:extLst>
              <a:ext uri="{FF2B5EF4-FFF2-40B4-BE49-F238E27FC236}">
                <a16:creationId xmlns:a16="http://schemas.microsoft.com/office/drawing/2014/main" id="{E6757476-D0D0-24EC-512C-6C445A23E91D}"/>
              </a:ext>
            </a:extLst>
          </p:cNvPr>
          <p:cNvSpPr/>
          <p:nvPr/>
        </p:nvSpPr>
        <p:spPr>
          <a:xfrm>
            <a:off x="4799066" y="65242"/>
            <a:ext cx="422084" cy="6653203"/>
          </a:xfrm>
          <a:prstGeom prst="leftBrace">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30" name="TextBox 29">
            <a:extLst>
              <a:ext uri="{FF2B5EF4-FFF2-40B4-BE49-F238E27FC236}">
                <a16:creationId xmlns:a16="http://schemas.microsoft.com/office/drawing/2014/main" id="{85969D61-E41D-D1C2-AE21-E03DE74219C5}"/>
              </a:ext>
            </a:extLst>
          </p:cNvPr>
          <p:cNvSpPr txBox="1"/>
          <p:nvPr/>
        </p:nvSpPr>
        <p:spPr>
          <a:xfrm rot="16200000">
            <a:off x="3306817" y="3076241"/>
            <a:ext cx="2480547" cy="369332"/>
          </a:xfrm>
          <a:prstGeom prst="rect">
            <a:avLst/>
          </a:prstGeom>
          <a:noFill/>
        </p:spPr>
        <p:txBody>
          <a:bodyPr wrap="square" rtlCol="0">
            <a:spAutoFit/>
          </a:bodyPr>
          <a:lstStyle/>
          <a:p>
            <a:r>
              <a:rPr lang="en-GB" dirty="0" err="1">
                <a:solidFill>
                  <a:srgbClr val="FFC000"/>
                </a:solidFill>
              </a:rPr>
              <a:t>Dask</a:t>
            </a:r>
            <a:r>
              <a:rPr lang="en-GB" dirty="0">
                <a:solidFill>
                  <a:srgbClr val="FFC000"/>
                </a:solidFill>
              </a:rPr>
              <a:t> Delayed Interface</a:t>
            </a:r>
            <a:endParaRPr lang="en-CY" dirty="0">
              <a:solidFill>
                <a:srgbClr val="FFC000"/>
              </a:solidFill>
            </a:endParaRPr>
          </a:p>
        </p:txBody>
      </p:sp>
      <p:pic>
        <p:nvPicPr>
          <p:cNvPr id="4" name="Picture 3">
            <a:extLst>
              <a:ext uri="{FF2B5EF4-FFF2-40B4-BE49-F238E27FC236}">
                <a16:creationId xmlns:a16="http://schemas.microsoft.com/office/drawing/2014/main" id="{5C883CC7-97AC-96DD-09BF-5E3E11E786C2}"/>
              </a:ext>
            </a:extLst>
          </p:cNvPr>
          <p:cNvPicPr>
            <a:picLocks noChangeAspect="1"/>
          </p:cNvPicPr>
          <p:nvPr/>
        </p:nvPicPr>
        <p:blipFill rotWithShape="1">
          <a:blip r:embed="rId6"/>
          <a:srcRect l="9940" t="7613" r="-9940"/>
          <a:stretch/>
        </p:blipFill>
        <p:spPr>
          <a:xfrm rot="5400000">
            <a:off x="1068278" y="5962396"/>
            <a:ext cx="4786687" cy="6923242"/>
          </a:xfrm>
          <a:prstGeom prst="rect">
            <a:avLst/>
          </a:prstGeom>
        </p:spPr>
      </p:pic>
      <p:pic>
        <p:nvPicPr>
          <p:cNvPr id="6" name="Picture 5">
            <a:extLst>
              <a:ext uri="{FF2B5EF4-FFF2-40B4-BE49-F238E27FC236}">
                <a16:creationId xmlns:a16="http://schemas.microsoft.com/office/drawing/2014/main" id="{E4D57B26-FCC2-BFF1-07EF-FD357771D26B}"/>
              </a:ext>
            </a:extLst>
          </p:cNvPr>
          <p:cNvPicPr>
            <a:picLocks noChangeAspect="1"/>
          </p:cNvPicPr>
          <p:nvPr/>
        </p:nvPicPr>
        <p:blipFill rotWithShape="1">
          <a:blip r:embed="rId6"/>
          <a:srcRect l="10816" t="1481" r="16284" b="93001"/>
          <a:stretch/>
        </p:blipFill>
        <p:spPr>
          <a:xfrm>
            <a:off x="-4763425" y="657767"/>
            <a:ext cx="4559543" cy="540237"/>
          </a:xfrm>
          <a:prstGeom prst="rect">
            <a:avLst/>
          </a:prstGeom>
        </p:spPr>
      </p:pic>
      <p:pic>
        <p:nvPicPr>
          <p:cNvPr id="11" name="Picture 10">
            <a:extLst>
              <a:ext uri="{FF2B5EF4-FFF2-40B4-BE49-F238E27FC236}">
                <a16:creationId xmlns:a16="http://schemas.microsoft.com/office/drawing/2014/main" id="{4C6315AB-F1AF-8604-7D88-78F8B7EAD84B}"/>
              </a:ext>
            </a:extLst>
          </p:cNvPr>
          <p:cNvPicPr>
            <a:picLocks noChangeAspect="1"/>
          </p:cNvPicPr>
          <p:nvPr/>
        </p:nvPicPr>
        <p:blipFill>
          <a:blip r:embed="rId7"/>
          <a:stretch>
            <a:fillRect/>
          </a:stretch>
        </p:blipFill>
        <p:spPr>
          <a:xfrm>
            <a:off x="12406510" y="3429000"/>
            <a:ext cx="2680422" cy="2248332"/>
          </a:xfrm>
          <a:prstGeom prst="rect">
            <a:avLst/>
          </a:prstGeom>
        </p:spPr>
      </p:pic>
      <p:pic>
        <p:nvPicPr>
          <p:cNvPr id="2" name="Picture 1">
            <a:extLst>
              <a:ext uri="{FF2B5EF4-FFF2-40B4-BE49-F238E27FC236}">
                <a16:creationId xmlns:a16="http://schemas.microsoft.com/office/drawing/2014/main" id="{B467A087-8662-9A04-12CB-77F037492A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112079" y="5773495"/>
            <a:ext cx="2994398" cy="1097379"/>
          </a:xfrm>
          <a:prstGeom prst="rect">
            <a:avLst/>
          </a:prstGeom>
        </p:spPr>
      </p:pic>
      <p:pic>
        <p:nvPicPr>
          <p:cNvPr id="7" name="Picture 6" descr="Text&#10;&#10;Description automatically generated">
            <a:extLst>
              <a:ext uri="{FF2B5EF4-FFF2-40B4-BE49-F238E27FC236}">
                <a16:creationId xmlns:a16="http://schemas.microsoft.com/office/drawing/2014/main" id="{778B6D4B-5B90-12D8-15BE-E2B7FDB6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150980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D84D05-FB4D-27FF-8CFA-669718FE2BB1}"/>
              </a:ext>
            </a:extLst>
          </p:cNvPr>
          <p:cNvPicPr>
            <a:picLocks noChangeAspect="1"/>
          </p:cNvPicPr>
          <p:nvPr/>
        </p:nvPicPr>
        <p:blipFill>
          <a:blip r:embed="rId2"/>
          <a:stretch>
            <a:fillRect/>
          </a:stretch>
        </p:blipFill>
        <p:spPr>
          <a:xfrm rot="16200000">
            <a:off x="-1255716" y="-6439045"/>
            <a:ext cx="7629774" cy="4862203"/>
          </a:xfrm>
          <a:prstGeom prst="rect">
            <a:avLst/>
          </a:prstGeom>
        </p:spPr>
      </p:pic>
      <p:sp>
        <p:nvSpPr>
          <p:cNvPr id="3" name="TextBox 2">
            <a:extLst>
              <a:ext uri="{FF2B5EF4-FFF2-40B4-BE49-F238E27FC236}">
                <a16:creationId xmlns:a16="http://schemas.microsoft.com/office/drawing/2014/main" id="{3FCD42F6-2ED2-45D0-D7E8-28B16214A7A3}"/>
              </a:ext>
            </a:extLst>
          </p:cNvPr>
          <p:cNvSpPr txBox="1"/>
          <p:nvPr/>
        </p:nvSpPr>
        <p:spPr>
          <a:xfrm>
            <a:off x="539406" y="1788363"/>
            <a:ext cx="5362551" cy="2585323"/>
          </a:xfrm>
          <a:prstGeom prst="rect">
            <a:avLst/>
          </a:prstGeom>
          <a:noFill/>
        </p:spPr>
        <p:txBody>
          <a:bodyPr wrap="square">
            <a:spAutoFit/>
          </a:bodyPr>
          <a:lstStyle/>
          <a:p>
            <a:pPr algn="just"/>
            <a:r>
              <a:rPr lang="el-GR"/>
              <a:t>Τα </a:t>
            </a:r>
            <a:r>
              <a:rPr lang="en-GB"/>
              <a:t>Delayed</a:t>
            </a:r>
            <a:r>
              <a:rPr lang="el-GR"/>
              <a:t> αντικείμενα υποστηρίζουν πολλές τυπικές λειτουργίες Python, καθεμία από τις οποίες δημιουργεί ένα άλλο </a:t>
            </a:r>
            <a:r>
              <a:rPr lang="en-GB"/>
              <a:t>Delayed</a:t>
            </a:r>
            <a:r>
              <a:rPr lang="el-GR"/>
              <a:t> αντικείμενο που αντιπροσωπεύει το αποτέλεσμα:</a:t>
            </a:r>
            <a:endParaRPr lang="en-GB"/>
          </a:p>
          <a:p>
            <a:pPr marL="285750" indent="-285750">
              <a:buFont typeface="Arial" panose="020B0604020202020204" pitchFamily="34" charset="0"/>
              <a:buChar char="•"/>
            </a:pPr>
            <a:r>
              <a:rPr lang="el-GR"/>
              <a:t>Αριθμητικοί τελεστές, π.χ. *, -, +</a:t>
            </a:r>
          </a:p>
          <a:p>
            <a:pPr marL="285750" indent="-285750">
              <a:buFont typeface="Arial" panose="020B0604020202020204" pitchFamily="34" charset="0"/>
              <a:buChar char="•"/>
            </a:pPr>
            <a:r>
              <a:rPr lang="el-GR"/>
              <a:t>Πρόσβαση και τεμαχισμός αντικειμένων, π.χ. x[0], x[1:3]</a:t>
            </a:r>
          </a:p>
          <a:p>
            <a:pPr marL="285750" indent="-285750">
              <a:buFont typeface="Arial" panose="020B0604020202020204" pitchFamily="34" charset="0"/>
              <a:buChar char="•"/>
            </a:pPr>
            <a:r>
              <a:rPr lang="el-GR"/>
              <a:t>Πρόσβαση χαρακτηριστικού, π.χ. x.μέγεθος</a:t>
            </a:r>
          </a:p>
          <a:p>
            <a:pPr marL="285750" indent="-285750">
              <a:buFont typeface="Arial" panose="020B0604020202020204" pitchFamily="34" charset="0"/>
              <a:buChar char="•"/>
            </a:pPr>
            <a:r>
              <a:rPr lang="el-GR"/>
              <a:t>Κλήσεις μεθόδων, π.χ. x.index(0)</a:t>
            </a:r>
            <a:endParaRPr lang="en-CY" dirty="0"/>
          </a:p>
        </p:txBody>
      </p:sp>
      <p:pic>
        <p:nvPicPr>
          <p:cNvPr id="6" name="Picture 5">
            <a:extLst>
              <a:ext uri="{FF2B5EF4-FFF2-40B4-BE49-F238E27FC236}">
                <a16:creationId xmlns:a16="http://schemas.microsoft.com/office/drawing/2014/main" id="{29F7CB7E-AFEE-2121-9F9E-5D8B34B37631}"/>
              </a:ext>
            </a:extLst>
          </p:cNvPr>
          <p:cNvPicPr>
            <a:picLocks noChangeAspect="1"/>
          </p:cNvPicPr>
          <p:nvPr/>
        </p:nvPicPr>
        <p:blipFill>
          <a:blip r:embed="rId3"/>
          <a:stretch>
            <a:fillRect/>
          </a:stretch>
        </p:blipFill>
        <p:spPr>
          <a:xfrm>
            <a:off x="2420300" y="4457183"/>
            <a:ext cx="2680422" cy="2248332"/>
          </a:xfrm>
          <a:prstGeom prst="rect">
            <a:avLst/>
          </a:prstGeom>
        </p:spPr>
      </p:pic>
      <p:pic>
        <p:nvPicPr>
          <p:cNvPr id="12" name="Picture 11">
            <a:extLst>
              <a:ext uri="{FF2B5EF4-FFF2-40B4-BE49-F238E27FC236}">
                <a16:creationId xmlns:a16="http://schemas.microsoft.com/office/drawing/2014/main" id="{BDE40BCD-2366-0E39-B1E5-8EECB58834E8}"/>
              </a:ext>
            </a:extLst>
          </p:cNvPr>
          <p:cNvPicPr>
            <a:picLocks noChangeAspect="1"/>
          </p:cNvPicPr>
          <p:nvPr/>
        </p:nvPicPr>
        <p:blipFill rotWithShape="1">
          <a:blip r:embed="rId4"/>
          <a:srcRect l="9940" t="7613" r="-9940"/>
          <a:stretch/>
        </p:blipFill>
        <p:spPr>
          <a:xfrm>
            <a:off x="7998102" y="-32621"/>
            <a:ext cx="4786687" cy="6923242"/>
          </a:xfrm>
          <a:prstGeom prst="rect">
            <a:avLst/>
          </a:prstGeom>
        </p:spPr>
      </p:pic>
      <p:pic>
        <p:nvPicPr>
          <p:cNvPr id="15" name="Picture 14">
            <a:extLst>
              <a:ext uri="{FF2B5EF4-FFF2-40B4-BE49-F238E27FC236}">
                <a16:creationId xmlns:a16="http://schemas.microsoft.com/office/drawing/2014/main" id="{52E9A2F6-3906-7595-291D-B6636474B69A}"/>
              </a:ext>
            </a:extLst>
          </p:cNvPr>
          <p:cNvPicPr>
            <a:picLocks noChangeAspect="1"/>
          </p:cNvPicPr>
          <p:nvPr/>
        </p:nvPicPr>
        <p:blipFill rotWithShape="1">
          <a:blip r:embed="rId4"/>
          <a:srcRect l="10816" t="1481" r="16284" b="93001"/>
          <a:stretch/>
        </p:blipFill>
        <p:spPr>
          <a:xfrm>
            <a:off x="4036741" y="835388"/>
            <a:ext cx="4559543" cy="540237"/>
          </a:xfrm>
          <a:prstGeom prst="rect">
            <a:avLst/>
          </a:prstGeom>
        </p:spPr>
      </p:pic>
      <p:sp>
        <p:nvSpPr>
          <p:cNvPr id="2" name="TextBox 1">
            <a:extLst>
              <a:ext uri="{FF2B5EF4-FFF2-40B4-BE49-F238E27FC236}">
                <a16:creationId xmlns:a16="http://schemas.microsoft.com/office/drawing/2014/main" id="{4F807AB3-17D3-FBF6-32D5-4E4B29D6C767}"/>
              </a:ext>
            </a:extLst>
          </p:cNvPr>
          <p:cNvSpPr txBox="1"/>
          <p:nvPr/>
        </p:nvSpPr>
        <p:spPr>
          <a:xfrm rot="10800000">
            <a:off x="4618678" y="7094386"/>
            <a:ext cx="2954643" cy="369332"/>
          </a:xfrm>
          <a:prstGeom prst="rect">
            <a:avLst/>
          </a:prstGeom>
          <a:noFill/>
        </p:spPr>
        <p:txBody>
          <a:bodyPr wrap="square">
            <a:spAutoFit/>
          </a:bodyPr>
          <a:lstStyle/>
          <a:p>
            <a:pPr algn="just"/>
            <a:r>
              <a:rPr lang="en-GB" dirty="0"/>
              <a:t> </a:t>
            </a:r>
            <a:r>
              <a:rPr lang="el-GR" dirty="0" err="1"/>
              <a:t>Παραλληλοποίηση</a:t>
            </a:r>
            <a:r>
              <a:rPr lang="el-GR" dirty="0"/>
              <a:t> βρόγχου</a:t>
            </a:r>
            <a:endParaRPr lang="en-CY" dirty="0"/>
          </a:p>
        </p:txBody>
      </p:sp>
      <p:pic>
        <p:nvPicPr>
          <p:cNvPr id="4" name="Picture 3">
            <a:extLst>
              <a:ext uri="{FF2B5EF4-FFF2-40B4-BE49-F238E27FC236}">
                <a16:creationId xmlns:a16="http://schemas.microsoft.com/office/drawing/2014/main" id="{3F1FAF48-2CF4-FAEE-F2F3-DB4141F7393D}"/>
              </a:ext>
            </a:extLst>
          </p:cNvPr>
          <p:cNvPicPr>
            <a:picLocks noChangeAspect="1"/>
          </p:cNvPicPr>
          <p:nvPr/>
        </p:nvPicPr>
        <p:blipFill>
          <a:blip r:embed="rId5"/>
          <a:stretch>
            <a:fillRect/>
          </a:stretch>
        </p:blipFill>
        <p:spPr>
          <a:xfrm>
            <a:off x="388335" y="7051664"/>
            <a:ext cx="2588067" cy="3549796"/>
          </a:xfrm>
          <a:prstGeom prst="rect">
            <a:avLst/>
          </a:prstGeom>
        </p:spPr>
      </p:pic>
      <p:pic>
        <p:nvPicPr>
          <p:cNvPr id="7" name="Picture 6">
            <a:extLst>
              <a:ext uri="{FF2B5EF4-FFF2-40B4-BE49-F238E27FC236}">
                <a16:creationId xmlns:a16="http://schemas.microsoft.com/office/drawing/2014/main" id="{0317D058-46E0-848B-09BC-3DA9C2E880C1}"/>
              </a:ext>
            </a:extLst>
          </p:cNvPr>
          <p:cNvPicPr>
            <a:picLocks noChangeAspect="1"/>
          </p:cNvPicPr>
          <p:nvPr/>
        </p:nvPicPr>
        <p:blipFill>
          <a:blip r:embed="rId6"/>
          <a:stretch>
            <a:fillRect/>
          </a:stretch>
        </p:blipFill>
        <p:spPr>
          <a:xfrm>
            <a:off x="8320145" y="-2684105"/>
            <a:ext cx="3871855" cy="2491049"/>
          </a:xfrm>
          <a:prstGeom prst="rect">
            <a:avLst/>
          </a:prstGeom>
        </p:spPr>
      </p:pic>
      <p:pic>
        <p:nvPicPr>
          <p:cNvPr id="10" name="Picture 9">
            <a:extLst>
              <a:ext uri="{FF2B5EF4-FFF2-40B4-BE49-F238E27FC236}">
                <a16:creationId xmlns:a16="http://schemas.microsoft.com/office/drawing/2014/main" id="{D5D6BF81-AA06-976D-165A-8F8E0BF20C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5900" y="248964"/>
            <a:ext cx="2994398" cy="1097379"/>
          </a:xfrm>
          <a:prstGeom prst="rect">
            <a:avLst/>
          </a:prstGeom>
        </p:spPr>
      </p:pic>
      <p:pic>
        <p:nvPicPr>
          <p:cNvPr id="8" name="Picture 7" descr="Text&#10;&#10;Description automatically generated">
            <a:extLst>
              <a:ext uri="{FF2B5EF4-FFF2-40B4-BE49-F238E27FC236}">
                <a16:creationId xmlns:a16="http://schemas.microsoft.com/office/drawing/2014/main" id="{765FCB58-48C7-91A6-5B32-6CE9498537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02" y="6364592"/>
            <a:ext cx="2538331" cy="447131"/>
          </a:xfrm>
          <a:prstGeom prst="rect">
            <a:avLst/>
          </a:prstGeom>
        </p:spPr>
      </p:pic>
    </p:spTree>
    <p:extLst>
      <p:ext uri="{BB962C8B-B14F-4D97-AF65-F5344CB8AC3E}">
        <p14:creationId xmlns:p14="http://schemas.microsoft.com/office/powerpoint/2010/main" val="1943930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DBCBA44-1E0D-8F02-C0E3-7474167B667D}"/>
              </a:ext>
            </a:extLst>
          </p:cNvPr>
          <p:cNvPicPr>
            <a:picLocks noChangeAspect="1"/>
          </p:cNvPicPr>
          <p:nvPr/>
        </p:nvPicPr>
        <p:blipFill>
          <a:blip r:embed="rId2"/>
          <a:stretch>
            <a:fillRect/>
          </a:stretch>
        </p:blipFill>
        <p:spPr>
          <a:xfrm>
            <a:off x="4256100" y="1748250"/>
            <a:ext cx="7629774" cy="4862203"/>
          </a:xfrm>
          <a:prstGeom prst="rect">
            <a:avLst/>
          </a:prstGeom>
        </p:spPr>
      </p:pic>
      <p:pic>
        <p:nvPicPr>
          <p:cNvPr id="7" name="Picture 6" descr="Text&#10;&#10;Description automatically generated">
            <a:extLst>
              <a:ext uri="{FF2B5EF4-FFF2-40B4-BE49-F238E27FC236}">
                <a16:creationId xmlns:a16="http://schemas.microsoft.com/office/drawing/2014/main" id="{2A13B057-285A-C459-9857-16A48C1EF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02" y="6994453"/>
            <a:ext cx="2538331" cy="447131"/>
          </a:xfrm>
          <a:prstGeom prst="rect">
            <a:avLst/>
          </a:prstGeom>
        </p:spPr>
      </p:pic>
      <p:pic>
        <p:nvPicPr>
          <p:cNvPr id="8" name="Picture 7">
            <a:extLst>
              <a:ext uri="{FF2B5EF4-FFF2-40B4-BE49-F238E27FC236}">
                <a16:creationId xmlns:a16="http://schemas.microsoft.com/office/drawing/2014/main" id="{10C4A446-35DF-06D9-9ECA-6F64584941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600000">
            <a:off x="4346737" y="-1349718"/>
            <a:ext cx="3498524" cy="1414959"/>
          </a:xfrm>
          <a:prstGeom prst="rect">
            <a:avLst/>
          </a:prstGeom>
        </p:spPr>
      </p:pic>
      <p:sp>
        <p:nvSpPr>
          <p:cNvPr id="3" name="TextBox 2">
            <a:extLst>
              <a:ext uri="{FF2B5EF4-FFF2-40B4-BE49-F238E27FC236}">
                <a16:creationId xmlns:a16="http://schemas.microsoft.com/office/drawing/2014/main" id="{3FCD42F6-2ED2-45D0-D7E8-28B16214A7A3}"/>
              </a:ext>
            </a:extLst>
          </p:cNvPr>
          <p:cNvSpPr txBox="1"/>
          <p:nvPr/>
        </p:nvSpPr>
        <p:spPr>
          <a:xfrm>
            <a:off x="4618677" y="537414"/>
            <a:ext cx="2954643" cy="369332"/>
          </a:xfrm>
          <a:prstGeom prst="rect">
            <a:avLst/>
          </a:prstGeom>
          <a:noFill/>
        </p:spPr>
        <p:txBody>
          <a:bodyPr wrap="square">
            <a:spAutoFit/>
          </a:bodyPr>
          <a:lstStyle/>
          <a:p>
            <a:pPr algn="just"/>
            <a:r>
              <a:rPr lang="en-GB" dirty="0"/>
              <a:t> </a:t>
            </a:r>
            <a:r>
              <a:rPr lang="el-GR" dirty="0" err="1"/>
              <a:t>Παραλληλοποίηση</a:t>
            </a:r>
            <a:r>
              <a:rPr lang="el-GR" dirty="0"/>
              <a:t> βρόγχου</a:t>
            </a:r>
            <a:endParaRPr lang="en-CY" dirty="0"/>
          </a:p>
        </p:txBody>
      </p:sp>
      <p:pic>
        <p:nvPicPr>
          <p:cNvPr id="4" name="Picture 3">
            <a:extLst>
              <a:ext uri="{FF2B5EF4-FFF2-40B4-BE49-F238E27FC236}">
                <a16:creationId xmlns:a16="http://schemas.microsoft.com/office/drawing/2014/main" id="{5C377F53-F98A-B8B3-65FD-6135213400CD}"/>
              </a:ext>
            </a:extLst>
          </p:cNvPr>
          <p:cNvPicPr>
            <a:picLocks noChangeAspect="1"/>
          </p:cNvPicPr>
          <p:nvPr/>
        </p:nvPicPr>
        <p:blipFill>
          <a:blip r:embed="rId5"/>
          <a:stretch>
            <a:fillRect/>
          </a:stretch>
        </p:blipFill>
        <p:spPr>
          <a:xfrm>
            <a:off x="388335" y="574642"/>
            <a:ext cx="2588067" cy="3549796"/>
          </a:xfrm>
          <a:prstGeom prst="rect">
            <a:avLst/>
          </a:prstGeom>
        </p:spPr>
      </p:pic>
      <p:pic>
        <p:nvPicPr>
          <p:cNvPr id="16" name="Picture 15">
            <a:extLst>
              <a:ext uri="{FF2B5EF4-FFF2-40B4-BE49-F238E27FC236}">
                <a16:creationId xmlns:a16="http://schemas.microsoft.com/office/drawing/2014/main" id="{12EE4FFC-9B68-6215-6162-7037504D2B92}"/>
              </a:ext>
            </a:extLst>
          </p:cNvPr>
          <p:cNvPicPr>
            <a:picLocks noChangeAspect="1"/>
          </p:cNvPicPr>
          <p:nvPr/>
        </p:nvPicPr>
        <p:blipFill>
          <a:blip r:embed="rId6"/>
          <a:stretch>
            <a:fillRect/>
          </a:stretch>
        </p:blipFill>
        <p:spPr>
          <a:xfrm>
            <a:off x="384245" y="4118301"/>
            <a:ext cx="3871855" cy="2491049"/>
          </a:xfrm>
          <a:prstGeom prst="rect">
            <a:avLst/>
          </a:prstGeom>
        </p:spPr>
      </p:pic>
      <p:sp>
        <p:nvSpPr>
          <p:cNvPr id="2" name="TextBox 1">
            <a:extLst>
              <a:ext uri="{FF2B5EF4-FFF2-40B4-BE49-F238E27FC236}">
                <a16:creationId xmlns:a16="http://schemas.microsoft.com/office/drawing/2014/main" id="{37DC354E-6A74-CE17-BAFF-37540954A35B}"/>
              </a:ext>
            </a:extLst>
          </p:cNvPr>
          <p:cNvSpPr txBox="1"/>
          <p:nvPr/>
        </p:nvSpPr>
        <p:spPr>
          <a:xfrm>
            <a:off x="4192336" y="-633626"/>
            <a:ext cx="1531131" cy="369332"/>
          </a:xfrm>
          <a:prstGeom prst="rect">
            <a:avLst/>
          </a:prstGeom>
          <a:noFill/>
        </p:spPr>
        <p:txBody>
          <a:bodyPr wrap="square">
            <a:spAutoFit/>
          </a:bodyPr>
          <a:lstStyle/>
          <a:p>
            <a:pPr algn="just"/>
            <a:r>
              <a:rPr lang="en-GB" dirty="0"/>
              <a:t> Dashboard</a:t>
            </a:r>
            <a:endParaRPr lang="en-CY" dirty="0"/>
          </a:p>
        </p:txBody>
      </p:sp>
      <p:pic>
        <p:nvPicPr>
          <p:cNvPr id="5" name="Picture 4">
            <a:extLst>
              <a:ext uri="{FF2B5EF4-FFF2-40B4-BE49-F238E27FC236}">
                <a16:creationId xmlns:a16="http://schemas.microsoft.com/office/drawing/2014/main" id="{92CC9EBE-536C-5E88-B17B-B1D9F7155DB8}"/>
              </a:ext>
            </a:extLst>
          </p:cNvPr>
          <p:cNvPicPr>
            <a:picLocks noChangeAspect="1"/>
          </p:cNvPicPr>
          <p:nvPr/>
        </p:nvPicPr>
        <p:blipFill>
          <a:blip r:embed="rId7"/>
          <a:stretch>
            <a:fillRect/>
          </a:stretch>
        </p:blipFill>
        <p:spPr>
          <a:xfrm>
            <a:off x="12333883" y="1776491"/>
            <a:ext cx="8571221" cy="5081509"/>
          </a:xfrm>
          <a:prstGeom prst="rect">
            <a:avLst/>
          </a:prstGeom>
        </p:spPr>
      </p:pic>
      <p:pic>
        <p:nvPicPr>
          <p:cNvPr id="6" name="Picture 5">
            <a:extLst>
              <a:ext uri="{FF2B5EF4-FFF2-40B4-BE49-F238E27FC236}">
                <a16:creationId xmlns:a16="http://schemas.microsoft.com/office/drawing/2014/main" id="{3D7AB845-3B92-221B-A37A-C49AABD4F305}"/>
              </a:ext>
            </a:extLst>
          </p:cNvPr>
          <p:cNvPicPr>
            <a:picLocks noChangeAspect="1"/>
          </p:cNvPicPr>
          <p:nvPr/>
        </p:nvPicPr>
        <p:blipFill>
          <a:blip r:embed="rId8"/>
          <a:stretch>
            <a:fillRect/>
          </a:stretch>
        </p:blipFill>
        <p:spPr>
          <a:xfrm>
            <a:off x="-1459644" y="-2973653"/>
            <a:ext cx="5384283" cy="2872053"/>
          </a:xfrm>
          <a:prstGeom prst="rect">
            <a:avLst/>
          </a:prstGeom>
        </p:spPr>
      </p:pic>
      <p:pic>
        <p:nvPicPr>
          <p:cNvPr id="10" name="Picture 9">
            <a:extLst>
              <a:ext uri="{FF2B5EF4-FFF2-40B4-BE49-F238E27FC236}">
                <a16:creationId xmlns:a16="http://schemas.microsoft.com/office/drawing/2014/main" id="{AEE23C17-D2CC-BC47-B302-38F1FE8FB651}"/>
              </a:ext>
            </a:extLst>
          </p:cNvPr>
          <p:cNvPicPr>
            <a:picLocks noChangeAspect="1"/>
          </p:cNvPicPr>
          <p:nvPr/>
        </p:nvPicPr>
        <p:blipFill>
          <a:blip r:embed="rId9"/>
          <a:stretch>
            <a:fillRect/>
          </a:stretch>
        </p:blipFill>
        <p:spPr>
          <a:xfrm>
            <a:off x="-651780" y="6858000"/>
            <a:ext cx="5090808" cy="4017275"/>
          </a:xfrm>
          <a:prstGeom prst="rect">
            <a:avLst/>
          </a:prstGeom>
        </p:spPr>
      </p:pic>
      <p:pic>
        <p:nvPicPr>
          <p:cNvPr id="11" name="Picture 10">
            <a:extLst>
              <a:ext uri="{FF2B5EF4-FFF2-40B4-BE49-F238E27FC236}">
                <a16:creationId xmlns:a16="http://schemas.microsoft.com/office/drawing/2014/main" id="{2DCA3FB4-9342-BDE9-E5DF-98674E52A7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90058" y="193289"/>
            <a:ext cx="2994398" cy="1097379"/>
          </a:xfrm>
          <a:prstGeom prst="rect">
            <a:avLst/>
          </a:prstGeom>
        </p:spPr>
      </p:pic>
      <p:pic>
        <p:nvPicPr>
          <p:cNvPr id="9" name="Picture 8" descr="Text&#10;&#10;Description automatically generated">
            <a:extLst>
              <a:ext uri="{FF2B5EF4-FFF2-40B4-BE49-F238E27FC236}">
                <a16:creationId xmlns:a16="http://schemas.microsoft.com/office/drawing/2014/main" id="{B75A2534-1F74-89C1-EA42-DD1D0BE5C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0102" y="6351892"/>
            <a:ext cx="2538331" cy="447131"/>
          </a:xfrm>
          <a:prstGeom prst="rect">
            <a:avLst/>
          </a:prstGeom>
        </p:spPr>
      </p:pic>
    </p:spTree>
    <p:extLst>
      <p:ext uri="{BB962C8B-B14F-4D97-AF65-F5344CB8AC3E}">
        <p14:creationId xmlns:p14="http://schemas.microsoft.com/office/powerpoint/2010/main" val="212890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TotalTime>
  <Words>620</Words>
  <Application>Microsoft Office PowerPoint</Application>
  <PresentationFormat>Widescreen</PresentationFormat>
  <Paragraphs>114</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-apple-system</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Leonidas Lampiritis</dc:creator>
  <cp:lastModifiedBy>Leonidas Lampiritis</cp:lastModifiedBy>
  <cp:revision>44</cp:revision>
  <dcterms:created xsi:type="dcterms:W3CDTF">2023-04-11T12:47:40Z</dcterms:created>
  <dcterms:modified xsi:type="dcterms:W3CDTF">2023-04-28T11:38:20Z</dcterms:modified>
</cp:coreProperties>
</file>