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9" r:id="rId2"/>
    <p:sldId id="266" r:id="rId3"/>
    <p:sldId id="316" r:id="rId4"/>
    <p:sldId id="301" r:id="rId5"/>
    <p:sldId id="270" r:id="rId6"/>
    <p:sldId id="302" r:id="rId7"/>
    <p:sldId id="308" r:id="rId8"/>
    <p:sldId id="303" r:id="rId9"/>
    <p:sldId id="309" r:id="rId10"/>
    <p:sldId id="310" r:id="rId11"/>
    <p:sldId id="312" r:id="rId12"/>
    <p:sldId id="313" r:id="rId13"/>
    <p:sldId id="314" r:id="rId14"/>
    <p:sldId id="315" r:id="rId15"/>
    <p:sldId id="317" r:id="rId16"/>
    <p:sldId id="318" r:id="rId17"/>
    <p:sldId id="275" r:id="rId18"/>
    <p:sldId id="269" r:id="rId19"/>
    <p:sldId id="307" r:id="rId20"/>
    <p:sldId id="305" r:id="rId21"/>
    <p:sldId id="300" r:id="rId22"/>
    <p:sldId id="311" r:id="rId23"/>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FF"/>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97A02-8FAD-4A06-92C5-175E3B1E1245}" v="880" dt="2024-03-04T09:37:28.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79083" autoAdjust="0"/>
  </p:normalViewPr>
  <p:slideViewPr>
    <p:cSldViewPr>
      <p:cViewPr varScale="1">
        <p:scale>
          <a:sx n="119" d="100"/>
          <a:sy n="119" d="100"/>
        </p:scale>
        <p:origin x="1440" y="96"/>
      </p:cViewPr>
      <p:guideLst>
        <p:guide orient="horz" pos="2160"/>
        <p:guide pos="2880"/>
        <p:guide orient="horz" pos="1620"/>
      </p:guideLst>
    </p:cSldViewPr>
  </p:slideViewPr>
  <p:outlineViewPr>
    <p:cViewPr>
      <p:scale>
        <a:sx n="33" d="100"/>
        <a:sy n="33" d="100"/>
      </p:scale>
      <p:origin x="48" y="7494"/>
    </p:cViewPr>
  </p:outlineViewPr>
  <p:notesTextViewPr>
    <p:cViewPr>
      <p:scale>
        <a:sx n="75" d="100"/>
        <a:sy n="75" d="100"/>
      </p:scale>
      <p:origin x="0" y="0"/>
    </p:cViewPr>
  </p:notesTextViewPr>
  <p:notesViewPr>
    <p:cSldViewPr>
      <p:cViewPr varScale="1">
        <p:scale>
          <a:sx n="49" d="100"/>
          <a:sy n="49" d="100"/>
        </p:scale>
        <p:origin x="27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os Othonos" userId="72cc3b37c31c51ac" providerId="LiveId" clId="{8D297A02-8FAD-4A06-92C5-175E3B1E1245}"/>
    <pc:docChg chg="undo custSel addSld delSld modSld sldOrd">
      <pc:chgData name="Markos Othonos" userId="72cc3b37c31c51ac" providerId="LiveId" clId="{8D297A02-8FAD-4A06-92C5-175E3B1E1245}" dt="2024-03-04T10:11:29.764" v="4627" actId="20577"/>
      <pc:docMkLst>
        <pc:docMk/>
      </pc:docMkLst>
      <pc:sldChg chg="addSp modSp mod modAnim">
        <pc:chgData name="Markos Othonos" userId="72cc3b37c31c51ac" providerId="LiveId" clId="{8D297A02-8FAD-4A06-92C5-175E3B1E1245}" dt="2024-03-04T09:37:28.600" v="4370" actId="20577"/>
        <pc:sldMkLst>
          <pc:docMk/>
          <pc:sldMk cId="2795485642" sldId="266"/>
        </pc:sldMkLst>
        <pc:spChg chg="mod">
          <ac:chgData name="Markos Othonos" userId="72cc3b37c31c51ac" providerId="LiveId" clId="{8D297A02-8FAD-4A06-92C5-175E3B1E1245}" dt="2024-03-04T09:37:28.600" v="4370" actId="20577"/>
          <ac:spMkLst>
            <pc:docMk/>
            <pc:sldMk cId="2795485642" sldId="266"/>
            <ac:spMk id="3" creationId="{5DB23205-1719-4B43-A690-268E347D390E}"/>
          </ac:spMkLst>
        </pc:spChg>
        <pc:spChg chg="add mod">
          <ac:chgData name="Markos Othonos" userId="72cc3b37c31c51ac" providerId="LiveId" clId="{8D297A02-8FAD-4A06-92C5-175E3B1E1245}" dt="2024-03-03T10:43:12.377" v="373" actId="1076"/>
          <ac:spMkLst>
            <pc:docMk/>
            <pc:sldMk cId="2795485642" sldId="266"/>
            <ac:spMk id="4" creationId="{BF40806C-CDF3-1D8F-FE9A-C128C99D17F3}"/>
          </ac:spMkLst>
        </pc:spChg>
      </pc:sldChg>
      <pc:sldChg chg="modSp add del mod">
        <pc:chgData name="Markos Othonos" userId="72cc3b37c31c51ac" providerId="LiveId" clId="{8D297A02-8FAD-4A06-92C5-175E3B1E1245}" dt="2024-03-03T14:58:38.287" v="2359" actId="20577"/>
        <pc:sldMkLst>
          <pc:docMk/>
          <pc:sldMk cId="2380355247" sldId="270"/>
        </pc:sldMkLst>
        <pc:spChg chg="mod">
          <ac:chgData name="Markos Othonos" userId="72cc3b37c31c51ac" providerId="LiveId" clId="{8D297A02-8FAD-4A06-92C5-175E3B1E1245}" dt="2024-03-03T14:33:53.350" v="1010" actId="20577"/>
          <ac:spMkLst>
            <pc:docMk/>
            <pc:sldMk cId="2380355247" sldId="270"/>
            <ac:spMk id="2" creationId="{D78D0989-E3E5-41DB-A78D-61E199491D89}"/>
          </ac:spMkLst>
        </pc:spChg>
        <pc:spChg chg="mod">
          <ac:chgData name="Markos Othonos" userId="72cc3b37c31c51ac" providerId="LiveId" clId="{8D297A02-8FAD-4A06-92C5-175E3B1E1245}" dt="2024-03-03T14:58:38.287" v="2359" actId="20577"/>
          <ac:spMkLst>
            <pc:docMk/>
            <pc:sldMk cId="2380355247" sldId="270"/>
            <ac:spMk id="3" creationId="{5DB23205-1719-4B43-A690-268E347D390E}"/>
          </ac:spMkLst>
        </pc:spChg>
      </pc:sldChg>
      <pc:sldChg chg="del">
        <pc:chgData name="Markos Othonos" userId="72cc3b37c31c51ac" providerId="LiveId" clId="{8D297A02-8FAD-4A06-92C5-175E3B1E1245}" dt="2024-03-04T10:01:09.145" v="4376" actId="47"/>
        <pc:sldMkLst>
          <pc:docMk/>
          <pc:sldMk cId="2301294952" sldId="271"/>
        </pc:sldMkLst>
      </pc:sldChg>
      <pc:sldChg chg="del">
        <pc:chgData name="Markos Othonos" userId="72cc3b37c31c51ac" providerId="LiveId" clId="{8D297A02-8FAD-4A06-92C5-175E3B1E1245}" dt="2024-03-04T10:01:09.145" v="4376" actId="47"/>
        <pc:sldMkLst>
          <pc:docMk/>
          <pc:sldMk cId="1675161087" sldId="273"/>
        </pc:sldMkLst>
      </pc:sldChg>
      <pc:sldChg chg="del">
        <pc:chgData name="Markos Othonos" userId="72cc3b37c31c51ac" providerId="LiveId" clId="{8D297A02-8FAD-4A06-92C5-175E3B1E1245}" dt="2024-03-04T10:01:09.145" v="4376" actId="47"/>
        <pc:sldMkLst>
          <pc:docMk/>
          <pc:sldMk cId="2177017484" sldId="274"/>
        </pc:sldMkLst>
      </pc:sldChg>
      <pc:sldChg chg="modSp mod">
        <pc:chgData name="Markos Othonos" userId="72cc3b37c31c51ac" providerId="LiveId" clId="{8D297A02-8FAD-4A06-92C5-175E3B1E1245}" dt="2024-02-24T14:21:53.661" v="45" actId="123"/>
        <pc:sldMkLst>
          <pc:docMk/>
          <pc:sldMk cId="2900740167" sldId="299"/>
        </pc:sldMkLst>
        <pc:spChg chg="mod">
          <ac:chgData name="Markos Othonos" userId="72cc3b37c31c51ac" providerId="LiveId" clId="{8D297A02-8FAD-4A06-92C5-175E3B1E1245}" dt="2024-02-24T14:21:14.794" v="42" actId="20577"/>
          <ac:spMkLst>
            <pc:docMk/>
            <pc:sldMk cId="2900740167" sldId="299"/>
            <ac:spMk id="3" creationId="{00000000-0000-0000-0000-000000000000}"/>
          </ac:spMkLst>
        </pc:spChg>
        <pc:spChg chg="mod">
          <ac:chgData name="Markos Othonos" userId="72cc3b37c31c51ac" providerId="LiveId" clId="{8D297A02-8FAD-4A06-92C5-175E3B1E1245}" dt="2024-02-24T14:21:53.661" v="45" actId="123"/>
          <ac:spMkLst>
            <pc:docMk/>
            <pc:sldMk cId="2900740167" sldId="299"/>
            <ac:spMk id="12" creationId="{00000000-0000-0000-0000-000000000000}"/>
          </ac:spMkLst>
        </pc:spChg>
        <pc:spChg chg="mod">
          <ac:chgData name="Markos Othonos" userId="72cc3b37c31c51ac" providerId="LiveId" clId="{8D297A02-8FAD-4A06-92C5-175E3B1E1245}" dt="2024-02-24T14:18:26.878" v="6" actId="115"/>
          <ac:spMkLst>
            <pc:docMk/>
            <pc:sldMk cId="2900740167" sldId="299"/>
            <ac:spMk id="18" creationId="{00000000-0000-0000-0000-000000000000}"/>
          </ac:spMkLst>
        </pc:spChg>
      </pc:sldChg>
      <pc:sldChg chg="addSp modSp add mod ord modShow modNotesTx">
        <pc:chgData name="Markos Othonos" userId="72cc3b37c31c51ac" providerId="LiveId" clId="{8D297A02-8FAD-4A06-92C5-175E3B1E1245}" dt="2024-03-04T09:20:29.855" v="3956" actId="20577"/>
        <pc:sldMkLst>
          <pc:docMk/>
          <pc:sldMk cId="3966745549" sldId="300"/>
        </pc:sldMkLst>
        <pc:spChg chg="mod">
          <ac:chgData name="Markos Othonos" userId="72cc3b37c31c51ac" providerId="LiveId" clId="{8D297A02-8FAD-4A06-92C5-175E3B1E1245}" dt="2024-03-03T10:58:58.155" v="990" actId="20577"/>
          <ac:spMkLst>
            <pc:docMk/>
            <pc:sldMk cId="3966745549" sldId="300"/>
            <ac:spMk id="2" creationId="{A5845645-CD18-6A11-0A66-42FE48EF1A54}"/>
          </ac:spMkLst>
        </pc:spChg>
        <pc:spChg chg="mod">
          <ac:chgData name="Markos Othonos" userId="72cc3b37c31c51ac" providerId="LiveId" clId="{8D297A02-8FAD-4A06-92C5-175E3B1E1245}" dt="2024-03-03T16:06:29.505" v="3109" actId="20577"/>
          <ac:spMkLst>
            <pc:docMk/>
            <pc:sldMk cId="3966745549" sldId="300"/>
            <ac:spMk id="3" creationId="{29BECF73-CB2A-FBC6-B168-2993B4E8E6B5}"/>
          </ac:spMkLst>
        </pc:spChg>
        <pc:spChg chg="add mod">
          <ac:chgData name="Markos Othonos" userId="72cc3b37c31c51ac" providerId="LiveId" clId="{8D297A02-8FAD-4A06-92C5-175E3B1E1245}" dt="2024-03-03T16:02:50.969" v="3101" actId="404"/>
          <ac:spMkLst>
            <pc:docMk/>
            <pc:sldMk cId="3966745549" sldId="300"/>
            <ac:spMk id="7" creationId="{9CA16F2D-C611-9A7B-FA73-E9302D448433}"/>
          </ac:spMkLst>
        </pc:spChg>
        <pc:picChg chg="add mod">
          <ac:chgData name="Markos Othonos" userId="72cc3b37c31c51ac" providerId="LiveId" clId="{8D297A02-8FAD-4A06-92C5-175E3B1E1245}" dt="2024-03-03T16:02:03.685" v="3090" actId="14100"/>
          <ac:picMkLst>
            <pc:docMk/>
            <pc:sldMk cId="3966745549" sldId="300"/>
            <ac:picMk id="5" creationId="{CABC8DFA-C1DD-56F5-E7CF-69503F42D67D}"/>
          </ac:picMkLst>
        </pc:picChg>
        <pc:picChg chg="add mod">
          <ac:chgData name="Markos Othonos" userId="72cc3b37c31c51ac" providerId="LiveId" clId="{8D297A02-8FAD-4A06-92C5-175E3B1E1245}" dt="2024-03-03T16:06:13.715" v="3107" actId="1076"/>
          <ac:picMkLst>
            <pc:docMk/>
            <pc:sldMk cId="3966745549" sldId="300"/>
            <ac:picMk id="9" creationId="{CF33981A-0F26-1F2D-CA23-364158B0668D}"/>
          </ac:picMkLst>
        </pc:picChg>
      </pc:sldChg>
      <pc:sldChg chg="addSp delSp modSp add mod">
        <pc:chgData name="Markos Othonos" userId="72cc3b37c31c51ac" providerId="LiveId" clId="{8D297A02-8FAD-4A06-92C5-175E3B1E1245}" dt="2024-03-03T14:50:48.664" v="1878" actId="20577"/>
        <pc:sldMkLst>
          <pc:docMk/>
          <pc:sldMk cId="3566627951" sldId="301"/>
        </pc:sldMkLst>
        <pc:spChg chg="mod">
          <ac:chgData name="Markos Othonos" userId="72cc3b37c31c51ac" providerId="LiveId" clId="{8D297A02-8FAD-4A06-92C5-175E3B1E1245}" dt="2024-03-03T14:44:49.384" v="1353" actId="20577"/>
          <ac:spMkLst>
            <pc:docMk/>
            <pc:sldMk cId="3566627951" sldId="301"/>
            <ac:spMk id="2" creationId="{C5BF4DCC-D58A-9818-7F85-ABC506165143}"/>
          </ac:spMkLst>
        </pc:spChg>
        <pc:spChg chg="mod">
          <ac:chgData name="Markos Othonos" userId="72cc3b37c31c51ac" providerId="LiveId" clId="{8D297A02-8FAD-4A06-92C5-175E3B1E1245}" dt="2024-03-03T14:50:48.664" v="1878" actId="20577"/>
          <ac:spMkLst>
            <pc:docMk/>
            <pc:sldMk cId="3566627951" sldId="301"/>
            <ac:spMk id="3" creationId="{2CCD34B8-CCAD-F729-CEE6-B08F2EB21F33}"/>
          </ac:spMkLst>
        </pc:spChg>
        <pc:spChg chg="add mod">
          <ac:chgData name="Markos Othonos" userId="72cc3b37c31c51ac" providerId="LiveId" clId="{8D297A02-8FAD-4A06-92C5-175E3B1E1245}" dt="2024-03-03T14:41:47.467" v="1096"/>
          <ac:spMkLst>
            <pc:docMk/>
            <pc:sldMk cId="3566627951" sldId="301"/>
            <ac:spMk id="4" creationId="{35DEA504-26C5-AC81-8D0C-E1430F709AFA}"/>
          </ac:spMkLst>
        </pc:spChg>
        <pc:spChg chg="add mod">
          <ac:chgData name="Markos Othonos" userId="72cc3b37c31c51ac" providerId="LiveId" clId="{8D297A02-8FAD-4A06-92C5-175E3B1E1245}" dt="2024-03-03T14:42:12.963" v="1106" actId="1076"/>
          <ac:spMkLst>
            <pc:docMk/>
            <pc:sldMk cId="3566627951" sldId="301"/>
            <ac:spMk id="5" creationId="{D629DEB3-EDB8-4C2C-B801-D245F2EDBB6A}"/>
          </ac:spMkLst>
        </pc:spChg>
        <pc:picChg chg="add del mod">
          <ac:chgData name="Markos Othonos" userId="72cc3b37c31c51ac" providerId="LiveId" clId="{8D297A02-8FAD-4A06-92C5-175E3B1E1245}" dt="2024-03-03T14:40:55.304" v="1091" actId="478"/>
          <ac:picMkLst>
            <pc:docMk/>
            <pc:sldMk cId="3566627951" sldId="301"/>
            <ac:picMk id="1026" creationId="{2DE544EC-4B3E-5672-CD70-065BB5C1D868}"/>
          </ac:picMkLst>
        </pc:picChg>
        <pc:picChg chg="add mod">
          <ac:chgData name="Markos Othonos" userId="72cc3b37c31c51ac" providerId="LiveId" clId="{8D297A02-8FAD-4A06-92C5-175E3B1E1245}" dt="2024-03-03T14:42:18.042" v="1108" actId="1076"/>
          <ac:picMkLst>
            <pc:docMk/>
            <pc:sldMk cId="3566627951" sldId="301"/>
            <ac:picMk id="1028" creationId="{9F9137F2-69ED-05F0-CA3B-ED18421A25C1}"/>
          </ac:picMkLst>
        </pc:picChg>
      </pc:sldChg>
      <pc:sldChg chg="addSp delSp modSp add mod">
        <pc:chgData name="Markos Othonos" userId="72cc3b37c31c51ac" providerId="LiveId" clId="{8D297A02-8FAD-4A06-92C5-175E3B1E1245}" dt="2024-03-03T15:46:20.667" v="2909" actId="1076"/>
        <pc:sldMkLst>
          <pc:docMk/>
          <pc:sldMk cId="2261982293" sldId="302"/>
        </pc:sldMkLst>
        <pc:spChg chg="mod">
          <ac:chgData name="Markos Othonos" userId="72cc3b37c31c51ac" providerId="LiveId" clId="{8D297A02-8FAD-4A06-92C5-175E3B1E1245}" dt="2024-03-03T15:45:41.681" v="2860" actId="20577"/>
          <ac:spMkLst>
            <pc:docMk/>
            <pc:sldMk cId="2261982293" sldId="302"/>
            <ac:spMk id="2" creationId="{8603C000-90D5-96E2-FDEC-086F1223B1A5}"/>
          </ac:spMkLst>
        </pc:spChg>
        <pc:spChg chg="mod">
          <ac:chgData name="Markos Othonos" userId="72cc3b37c31c51ac" providerId="LiveId" clId="{8D297A02-8FAD-4A06-92C5-175E3B1E1245}" dt="2024-03-03T15:46:17.498" v="2908" actId="14100"/>
          <ac:spMkLst>
            <pc:docMk/>
            <pc:sldMk cId="2261982293" sldId="302"/>
            <ac:spMk id="3" creationId="{4909081D-9C05-A91A-3D0B-72A24A09D3CD}"/>
          </ac:spMkLst>
        </pc:spChg>
        <pc:picChg chg="add del mod">
          <ac:chgData name="Markos Othonos" userId="72cc3b37c31c51ac" providerId="LiveId" clId="{8D297A02-8FAD-4A06-92C5-175E3B1E1245}" dt="2024-03-03T15:44:17.201" v="2838" actId="478"/>
          <ac:picMkLst>
            <pc:docMk/>
            <pc:sldMk cId="2261982293" sldId="302"/>
            <ac:picMk id="5" creationId="{A575EBC4-CA89-7F2F-76C5-E1A349697BEF}"/>
          </ac:picMkLst>
        </pc:picChg>
        <pc:picChg chg="add mod modCrop">
          <ac:chgData name="Markos Othonos" userId="72cc3b37c31c51ac" providerId="LiveId" clId="{8D297A02-8FAD-4A06-92C5-175E3B1E1245}" dt="2024-03-03T15:46:20.667" v="2909" actId="1076"/>
          <ac:picMkLst>
            <pc:docMk/>
            <pc:sldMk cId="2261982293" sldId="302"/>
            <ac:picMk id="8" creationId="{2F78AE1F-C8AE-FA69-A25B-619374CE511B}"/>
          </ac:picMkLst>
        </pc:picChg>
      </pc:sldChg>
      <pc:sldChg chg="addSp delSp modSp add mod delAnim modAnim">
        <pc:chgData name="Markos Othonos" userId="72cc3b37c31c51ac" providerId="LiveId" clId="{8D297A02-8FAD-4A06-92C5-175E3B1E1245}" dt="2024-03-04T09:05:08.923" v="3701" actId="403"/>
        <pc:sldMkLst>
          <pc:docMk/>
          <pc:sldMk cId="2230752989" sldId="303"/>
        </pc:sldMkLst>
        <pc:spChg chg="mod">
          <ac:chgData name="Markos Othonos" userId="72cc3b37c31c51ac" providerId="LiveId" clId="{8D297A02-8FAD-4A06-92C5-175E3B1E1245}" dt="2024-03-04T09:05:08.923" v="3701" actId="403"/>
          <ac:spMkLst>
            <pc:docMk/>
            <pc:sldMk cId="2230752989" sldId="303"/>
            <ac:spMk id="2" creationId="{F842FD19-AD6A-3C26-14F5-DD92271542C7}"/>
          </ac:spMkLst>
        </pc:spChg>
        <pc:spChg chg="del">
          <ac:chgData name="Markos Othonos" userId="72cc3b37c31c51ac" providerId="LiveId" clId="{8D297A02-8FAD-4A06-92C5-175E3B1E1245}" dt="2024-03-03T17:53:30.594" v="3113" actId="478"/>
          <ac:spMkLst>
            <pc:docMk/>
            <pc:sldMk cId="2230752989" sldId="303"/>
            <ac:spMk id="3" creationId="{633BA229-EFFF-72DF-4198-BED71DAE9A1F}"/>
          </ac:spMkLst>
        </pc:spChg>
        <pc:spChg chg="mod">
          <ac:chgData name="Markos Othonos" userId="72cc3b37c31c51ac" providerId="LiveId" clId="{8D297A02-8FAD-4A06-92C5-175E3B1E1245}" dt="2024-03-03T17:57:13.873" v="3126" actId="404"/>
          <ac:spMkLst>
            <pc:docMk/>
            <pc:sldMk cId="2230752989" sldId="303"/>
            <ac:spMk id="4" creationId="{EC2FFB4C-F2CC-4197-E54E-8C05928FFE63}"/>
          </ac:spMkLst>
        </pc:spChg>
        <pc:spChg chg="add del mod">
          <ac:chgData name="Markos Othonos" userId="72cc3b37c31c51ac" providerId="LiveId" clId="{8D297A02-8FAD-4A06-92C5-175E3B1E1245}" dt="2024-03-03T17:56:49.975" v="3114" actId="22"/>
          <ac:spMkLst>
            <pc:docMk/>
            <pc:sldMk cId="2230752989" sldId="303"/>
            <ac:spMk id="7" creationId="{8C5058D5-92EA-74F0-94EF-2A91529AA0CC}"/>
          </ac:spMkLst>
        </pc:spChg>
        <pc:spChg chg="add mod">
          <ac:chgData name="Markos Othonos" userId="72cc3b37c31c51ac" providerId="LiveId" clId="{8D297A02-8FAD-4A06-92C5-175E3B1E1245}" dt="2024-03-04T08:53:38.303" v="3668" actId="27636"/>
          <ac:spMkLst>
            <pc:docMk/>
            <pc:sldMk cId="2230752989" sldId="303"/>
            <ac:spMk id="10" creationId="{92E17272-01E2-AA03-5529-3E4852E49E59}"/>
          </ac:spMkLst>
        </pc:spChg>
        <pc:picChg chg="add mod ord modCrop">
          <ac:chgData name="Markos Othonos" userId="72cc3b37c31c51ac" providerId="LiveId" clId="{8D297A02-8FAD-4A06-92C5-175E3B1E1245}" dt="2024-03-04T09:01:49.592" v="3670" actId="1076"/>
          <ac:picMkLst>
            <pc:docMk/>
            <pc:sldMk cId="2230752989" sldId="303"/>
            <ac:picMk id="9" creationId="{D6DADC8A-E629-6BF5-EFBC-BF4BD241422C}"/>
          </ac:picMkLst>
        </pc:picChg>
      </pc:sldChg>
      <pc:sldChg chg="add del">
        <pc:chgData name="Markos Othonos" userId="72cc3b37c31c51ac" providerId="LiveId" clId="{8D297A02-8FAD-4A06-92C5-175E3B1E1245}" dt="2024-03-03T17:50:28.498" v="3111" actId="47"/>
        <pc:sldMkLst>
          <pc:docMk/>
          <pc:sldMk cId="2798085414" sldId="303"/>
        </pc:sldMkLst>
      </pc:sldChg>
      <pc:sldChg chg="new del">
        <pc:chgData name="Markos Othonos" userId="72cc3b37c31c51ac" providerId="LiveId" clId="{8D297A02-8FAD-4A06-92C5-175E3B1E1245}" dt="2024-03-04T09:07:27.237" v="3704" actId="47"/>
        <pc:sldMkLst>
          <pc:docMk/>
          <pc:sldMk cId="1132940057" sldId="304"/>
        </pc:sldMkLst>
      </pc:sldChg>
      <pc:sldChg chg="addSp delSp modSp add mod ord modShow modNotesTx">
        <pc:chgData name="Markos Othonos" userId="72cc3b37c31c51ac" providerId="LiveId" clId="{8D297A02-8FAD-4A06-92C5-175E3B1E1245}" dt="2024-03-04T09:20:39.213" v="3957" actId="20577"/>
        <pc:sldMkLst>
          <pc:docMk/>
          <pc:sldMk cId="958283937" sldId="305"/>
        </pc:sldMkLst>
        <pc:spChg chg="mod">
          <ac:chgData name="Markos Othonos" userId="72cc3b37c31c51ac" providerId="LiveId" clId="{8D297A02-8FAD-4A06-92C5-175E3B1E1245}" dt="2024-03-04T09:15:45.724" v="3831" actId="20577"/>
          <ac:spMkLst>
            <pc:docMk/>
            <pc:sldMk cId="958283937" sldId="305"/>
            <ac:spMk id="2" creationId="{6580E0B4-6FC1-69D8-4602-3849EC5A469A}"/>
          </ac:spMkLst>
        </pc:spChg>
        <pc:spChg chg="del">
          <ac:chgData name="Markos Othonos" userId="72cc3b37c31c51ac" providerId="LiveId" clId="{8D297A02-8FAD-4A06-92C5-175E3B1E1245}" dt="2024-03-04T09:07:38.550" v="3709" actId="478"/>
          <ac:spMkLst>
            <pc:docMk/>
            <pc:sldMk cId="958283937" sldId="305"/>
            <ac:spMk id="3" creationId="{95D7114F-67C4-F437-BD79-03B5E7427A4F}"/>
          </ac:spMkLst>
        </pc:spChg>
        <pc:spChg chg="del">
          <ac:chgData name="Markos Othonos" userId="72cc3b37c31c51ac" providerId="LiveId" clId="{8D297A02-8FAD-4A06-92C5-175E3B1E1245}" dt="2024-03-04T09:07:34.642" v="3707" actId="478"/>
          <ac:spMkLst>
            <pc:docMk/>
            <pc:sldMk cId="958283937" sldId="305"/>
            <ac:spMk id="4" creationId="{1473553D-2DA7-3AEB-6061-B8F7AECF0700}"/>
          </ac:spMkLst>
        </pc:spChg>
        <pc:spChg chg="del">
          <ac:chgData name="Markos Othonos" userId="72cc3b37c31c51ac" providerId="LiveId" clId="{8D297A02-8FAD-4A06-92C5-175E3B1E1245}" dt="2024-03-04T09:07:37.063" v="3708" actId="478"/>
          <ac:spMkLst>
            <pc:docMk/>
            <pc:sldMk cId="958283937" sldId="305"/>
            <ac:spMk id="5" creationId="{A227F254-F2F4-5AB2-191B-CDF243D58A66}"/>
          </ac:spMkLst>
        </pc:spChg>
        <pc:spChg chg="add del mod">
          <ac:chgData name="Markos Othonos" userId="72cc3b37c31c51ac" providerId="LiveId" clId="{8D297A02-8FAD-4A06-92C5-175E3B1E1245}" dt="2024-03-04T09:07:44.613" v="3710"/>
          <ac:spMkLst>
            <pc:docMk/>
            <pc:sldMk cId="958283937" sldId="305"/>
            <ac:spMk id="8" creationId="{CC1E1BEA-00FC-DD93-A40F-01FA872B601C}"/>
          </ac:spMkLst>
        </pc:spChg>
        <pc:graphicFrameChg chg="add del mod">
          <ac:chgData name="Markos Othonos" userId="72cc3b37c31c51ac" providerId="LiveId" clId="{8D297A02-8FAD-4A06-92C5-175E3B1E1245}" dt="2024-03-04T09:09:37.586" v="3715" actId="3680"/>
          <ac:graphicFrameMkLst>
            <pc:docMk/>
            <pc:sldMk cId="958283937" sldId="305"/>
            <ac:graphicFrameMk id="9" creationId="{3AE1E900-1503-EEC4-CB2F-7029C9CAA2F5}"/>
          </ac:graphicFrameMkLst>
        </pc:graphicFrameChg>
        <pc:graphicFrameChg chg="add mod modGraphic">
          <ac:chgData name="Markos Othonos" userId="72cc3b37c31c51ac" providerId="LiveId" clId="{8D297A02-8FAD-4A06-92C5-175E3B1E1245}" dt="2024-03-04T09:15:55.122" v="3833" actId="1076"/>
          <ac:graphicFrameMkLst>
            <pc:docMk/>
            <pc:sldMk cId="958283937" sldId="305"/>
            <ac:graphicFrameMk id="10" creationId="{F84436D6-3986-F8B0-9229-FC36FDA279ED}"/>
          </ac:graphicFrameMkLst>
        </pc:graphicFrameChg>
        <pc:picChg chg="del">
          <ac:chgData name="Markos Othonos" userId="72cc3b37c31c51ac" providerId="LiveId" clId="{8D297A02-8FAD-4A06-92C5-175E3B1E1245}" dt="2024-03-04T09:13:05.522" v="3808" actId="478"/>
          <ac:picMkLst>
            <pc:docMk/>
            <pc:sldMk cId="958283937" sldId="305"/>
            <ac:picMk id="6" creationId="{C9145F96-8F21-FA95-8356-DD27888F47E2}"/>
          </ac:picMkLst>
        </pc:picChg>
        <pc:picChg chg="add mod">
          <ac:chgData name="Markos Othonos" userId="72cc3b37c31c51ac" providerId="LiveId" clId="{8D297A02-8FAD-4A06-92C5-175E3B1E1245}" dt="2024-03-04T09:15:58.528" v="3835" actId="1076"/>
          <ac:picMkLst>
            <pc:docMk/>
            <pc:sldMk cId="958283937" sldId="305"/>
            <ac:picMk id="11" creationId="{26451A6F-ACAD-B9AC-ED27-358C371A7A40}"/>
          </ac:picMkLst>
        </pc:picChg>
        <pc:picChg chg="add mod">
          <ac:chgData name="Markos Othonos" userId="72cc3b37c31c51ac" providerId="LiveId" clId="{8D297A02-8FAD-4A06-92C5-175E3B1E1245}" dt="2024-03-04T09:15:57.020" v="3834" actId="1076"/>
          <ac:picMkLst>
            <pc:docMk/>
            <pc:sldMk cId="958283937" sldId="305"/>
            <ac:picMk id="1026" creationId="{30FC085D-B521-4CAD-E878-DBC93F335FE0}"/>
          </ac:picMkLst>
        </pc:picChg>
        <pc:picChg chg="del">
          <ac:chgData name="Markos Othonos" userId="72cc3b37c31c51ac" providerId="LiveId" clId="{8D297A02-8FAD-4A06-92C5-175E3B1E1245}" dt="2024-03-04T09:07:33.220" v="3706" actId="478"/>
          <ac:picMkLst>
            <pc:docMk/>
            <pc:sldMk cId="958283937" sldId="305"/>
            <ac:picMk id="1028" creationId="{97BA2DD2-33DF-B479-6C92-91538C2040DD}"/>
          </ac:picMkLst>
        </pc:picChg>
      </pc:sldChg>
      <pc:sldChg chg="modSp add mod">
        <pc:chgData name="Markos Othonos" userId="72cc3b37c31c51ac" providerId="LiveId" clId="{8D297A02-8FAD-4A06-92C5-175E3B1E1245}" dt="2024-03-04T10:10:17.099" v="4611" actId="20577"/>
        <pc:sldMkLst>
          <pc:docMk/>
          <pc:sldMk cId="2786448588" sldId="306"/>
        </pc:sldMkLst>
        <pc:spChg chg="mod">
          <ac:chgData name="Markos Othonos" userId="72cc3b37c31c51ac" providerId="LiveId" clId="{8D297A02-8FAD-4A06-92C5-175E3B1E1245}" dt="2024-03-04T09:16:20.800" v="3852" actId="313"/>
          <ac:spMkLst>
            <pc:docMk/>
            <pc:sldMk cId="2786448588" sldId="306"/>
            <ac:spMk id="2" creationId="{E9E02A1D-C5CA-80C5-AEE6-3531B3A0FFB8}"/>
          </ac:spMkLst>
        </pc:spChg>
        <pc:spChg chg="mod">
          <ac:chgData name="Markos Othonos" userId="72cc3b37c31c51ac" providerId="LiveId" clId="{8D297A02-8FAD-4A06-92C5-175E3B1E1245}" dt="2024-03-04T10:10:17.099" v="4611" actId="20577"/>
          <ac:spMkLst>
            <pc:docMk/>
            <pc:sldMk cId="2786448588" sldId="306"/>
            <ac:spMk id="3" creationId="{634EE89B-CDCD-EA71-BBFB-DF8DBBC24DD3}"/>
          </ac:spMkLst>
        </pc:spChg>
      </pc:sldChg>
      <pc:sldChg chg="modSp new mod modNotesTx">
        <pc:chgData name="Markos Othonos" userId="72cc3b37c31c51ac" providerId="LiveId" clId="{8D297A02-8FAD-4A06-92C5-175E3B1E1245}" dt="2024-03-04T09:21:16.458" v="4024" actId="20577"/>
        <pc:sldMkLst>
          <pc:docMk/>
          <pc:sldMk cId="256636992" sldId="307"/>
        </pc:sldMkLst>
        <pc:spChg chg="mod">
          <ac:chgData name="Markos Othonos" userId="72cc3b37c31c51ac" providerId="LiveId" clId="{8D297A02-8FAD-4A06-92C5-175E3B1E1245}" dt="2024-03-04T09:18:12.029" v="3941" actId="20577"/>
          <ac:spMkLst>
            <pc:docMk/>
            <pc:sldMk cId="256636992" sldId="307"/>
            <ac:spMk id="2" creationId="{B58BF0A9-082A-DAD6-3F14-A44BD2CB0CA0}"/>
          </ac:spMkLst>
        </pc:spChg>
      </pc:sldChg>
      <pc:sldChg chg="addSp delSp modSp add mod modAnim">
        <pc:chgData name="Markos Othonos" userId="72cc3b37c31c51ac" providerId="LiveId" clId="{8D297A02-8FAD-4A06-92C5-175E3B1E1245}" dt="2024-03-04T10:00:47.277" v="4375" actId="20577"/>
        <pc:sldMkLst>
          <pc:docMk/>
          <pc:sldMk cId="4108816223" sldId="308"/>
        </pc:sldMkLst>
        <pc:spChg chg="del">
          <ac:chgData name="Markos Othonos" userId="72cc3b37c31c51ac" providerId="LiveId" clId="{8D297A02-8FAD-4A06-92C5-175E3B1E1245}" dt="2024-03-04T09:26:02.365" v="4096" actId="478"/>
          <ac:spMkLst>
            <pc:docMk/>
            <pc:sldMk cId="4108816223" sldId="308"/>
            <ac:spMk id="2" creationId="{1A4CCB08-72A6-1600-D183-29B2D63B72B7}"/>
          </ac:spMkLst>
        </pc:spChg>
        <pc:spChg chg="mod">
          <ac:chgData name="Markos Othonos" userId="72cc3b37c31c51ac" providerId="LiveId" clId="{8D297A02-8FAD-4A06-92C5-175E3B1E1245}" dt="2024-03-04T09:33:37.154" v="4365" actId="27636"/>
          <ac:spMkLst>
            <pc:docMk/>
            <pc:sldMk cId="4108816223" sldId="308"/>
            <ac:spMk id="3" creationId="{DB1245D3-9BD2-90B4-0816-426104665E44}"/>
          </ac:spMkLst>
        </pc:spChg>
        <pc:spChg chg="del">
          <ac:chgData name="Markos Othonos" userId="72cc3b37c31c51ac" providerId="LiveId" clId="{8D297A02-8FAD-4A06-92C5-175E3B1E1245}" dt="2024-03-04T09:38:03.879" v="4371" actId="478"/>
          <ac:spMkLst>
            <pc:docMk/>
            <pc:sldMk cId="4108816223" sldId="308"/>
            <ac:spMk id="4" creationId="{FCB4B311-FCBA-8554-7F6E-881F7B865A89}"/>
          </ac:spMkLst>
        </pc:spChg>
        <pc:spChg chg="add del mod">
          <ac:chgData name="Markos Othonos" userId="72cc3b37c31c51ac" providerId="LiveId" clId="{8D297A02-8FAD-4A06-92C5-175E3B1E1245}" dt="2024-03-04T09:26:01.105" v="4095" actId="478"/>
          <ac:spMkLst>
            <pc:docMk/>
            <pc:sldMk cId="4108816223" sldId="308"/>
            <ac:spMk id="5" creationId="{202BA667-CFE6-A882-29B0-8A69DB56B662}"/>
          </ac:spMkLst>
        </pc:spChg>
        <pc:spChg chg="add del mod">
          <ac:chgData name="Markos Othonos" userId="72cc3b37c31c51ac" providerId="LiveId" clId="{8D297A02-8FAD-4A06-92C5-175E3B1E1245}" dt="2024-03-04T09:26:04.614" v="4097" actId="478"/>
          <ac:spMkLst>
            <pc:docMk/>
            <pc:sldMk cId="4108816223" sldId="308"/>
            <ac:spMk id="8" creationId="{1F538F34-F764-F26F-0C5A-BFA502CCDA19}"/>
          </ac:spMkLst>
        </pc:spChg>
        <pc:spChg chg="add mod">
          <ac:chgData name="Markos Othonos" userId="72cc3b37c31c51ac" providerId="LiveId" clId="{8D297A02-8FAD-4A06-92C5-175E3B1E1245}" dt="2024-03-04T10:00:47.277" v="4375" actId="20577"/>
          <ac:spMkLst>
            <pc:docMk/>
            <pc:sldMk cId="4108816223" sldId="308"/>
            <ac:spMk id="9" creationId="{C66F13B7-10DA-A969-6F3E-A2490E29E39E}"/>
          </ac:spMkLst>
        </pc:spChg>
      </pc:sldChg>
      <pc:sldChg chg="modSp add mod">
        <pc:chgData name="Markos Othonos" userId="72cc3b37c31c51ac" providerId="LiveId" clId="{8D297A02-8FAD-4A06-92C5-175E3B1E1245}" dt="2024-03-04T10:11:29.764" v="4627" actId="20577"/>
        <pc:sldMkLst>
          <pc:docMk/>
          <pc:sldMk cId="3511527607" sldId="309"/>
        </pc:sldMkLst>
        <pc:spChg chg="mod">
          <ac:chgData name="Markos Othonos" userId="72cc3b37c31c51ac" providerId="LiveId" clId="{8D297A02-8FAD-4A06-92C5-175E3B1E1245}" dt="2024-03-04T10:11:29.764" v="4627" actId="20577"/>
          <ac:spMkLst>
            <pc:docMk/>
            <pc:sldMk cId="3511527607" sldId="309"/>
            <ac:spMk id="2" creationId="{10836AD5-74EE-9AA9-3D4E-FDD27B11B3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DC1C-43ED-2DE1-F760-868332A7F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2CE3B-F751-A1E8-3B1F-FD9408D05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55DAE-6824-E318-0CC8-098E3D3852BD}"/>
              </a:ext>
            </a:extLst>
          </p:cNvPr>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4C7D5B73-F788-77A7-C56E-3D6684FDAF46}"/>
              </a:ext>
            </a:extLst>
          </p:cNvPr>
          <p:cNvSpPr>
            <a:spLocks noGrp="1"/>
          </p:cNvSpPr>
          <p:nvPr>
            <p:ph type="sldNum" sz="quarter" idx="10"/>
          </p:nvPr>
        </p:nvSpPr>
        <p:spPr/>
        <p:txBody>
          <a:bodyPr/>
          <a:lstStyle/>
          <a:p>
            <a:fld id="{D5D79418-37EB-4378-AD22-89DBB000B0DA}" type="slidenum">
              <a:rPr lang="en-US" smtClean="0"/>
              <a:t>10</a:t>
            </a:fld>
            <a:endParaRPr lang="en-US"/>
          </a:p>
        </p:txBody>
      </p:sp>
    </p:spTree>
    <p:extLst>
      <p:ext uri="{BB962C8B-B14F-4D97-AF65-F5344CB8AC3E}">
        <p14:creationId xmlns:p14="http://schemas.microsoft.com/office/powerpoint/2010/main" val="146525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DA28-27E4-D2D6-95CC-660DDFE1D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8718F-CDF6-EE7B-E31B-533BE2BD8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822D6-9E51-C1FB-94AB-FC82179BA027}"/>
              </a:ext>
            </a:extLst>
          </p:cNvPr>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88FF9FA5-0A90-6BAA-D0E1-1FEDD807A644}"/>
              </a:ext>
            </a:extLst>
          </p:cNvPr>
          <p:cNvSpPr>
            <a:spLocks noGrp="1"/>
          </p:cNvSpPr>
          <p:nvPr>
            <p:ph type="sldNum" sz="quarter" idx="10"/>
          </p:nvPr>
        </p:nvSpPr>
        <p:spPr/>
        <p:txBody>
          <a:bodyPr/>
          <a:lstStyle/>
          <a:p>
            <a:fld id="{D5D79418-37EB-4378-AD22-89DBB000B0DA}" type="slidenum">
              <a:rPr lang="en-US" smtClean="0"/>
              <a:t>11</a:t>
            </a:fld>
            <a:endParaRPr lang="en-US"/>
          </a:p>
        </p:txBody>
      </p:sp>
    </p:spTree>
    <p:extLst>
      <p:ext uri="{BB962C8B-B14F-4D97-AF65-F5344CB8AC3E}">
        <p14:creationId xmlns:p14="http://schemas.microsoft.com/office/powerpoint/2010/main" val="245538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DA28-27E4-D2D6-95CC-660DDFE1D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8718F-CDF6-EE7B-E31B-533BE2BD8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822D6-9E51-C1FB-94AB-FC82179BA027}"/>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Stand-alone paper about </a:t>
            </a:r>
            <a:r>
              <a:rPr lang="en-US" b="0" i="0" dirty="0" err="1">
                <a:solidFill>
                  <a:srgbClr val="D1D5DB"/>
                </a:solidFill>
                <a:effectLst/>
                <a:latin typeface="Söhne"/>
              </a:rPr>
              <a:t>vectie</a:t>
            </a:r>
            <a:r>
              <a:rPr lang="en-US" b="0" i="0" dirty="0">
                <a:solidFill>
                  <a:srgbClr val="D1D5DB"/>
                </a:solidFill>
                <a:effectLst/>
                <a:latin typeface="Söhne"/>
              </a:rPr>
              <a:t>, was not published yet…</a:t>
            </a:r>
          </a:p>
        </p:txBody>
      </p:sp>
      <p:sp>
        <p:nvSpPr>
          <p:cNvPr id="4" name="Slide Number Placeholder 3">
            <a:extLst>
              <a:ext uri="{FF2B5EF4-FFF2-40B4-BE49-F238E27FC236}">
                <a16:creationId xmlns:a16="http://schemas.microsoft.com/office/drawing/2014/main" id="{88FF9FA5-0A90-6BAA-D0E1-1FEDD807A644}"/>
              </a:ext>
            </a:extLst>
          </p:cNvPr>
          <p:cNvSpPr>
            <a:spLocks noGrp="1"/>
          </p:cNvSpPr>
          <p:nvPr>
            <p:ph type="sldNum" sz="quarter" idx="10"/>
          </p:nvPr>
        </p:nvSpPr>
        <p:spPr/>
        <p:txBody>
          <a:bodyPr/>
          <a:lstStyle/>
          <a:p>
            <a:fld id="{D5D79418-37EB-4378-AD22-89DBB000B0DA}" type="slidenum">
              <a:rPr lang="en-US" smtClean="0"/>
              <a:t>12</a:t>
            </a:fld>
            <a:endParaRPr lang="en-US"/>
          </a:p>
        </p:txBody>
      </p:sp>
    </p:spTree>
    <p:extLst>
      <p:ext uri="{BB962C8B-B14F-4D97-AF65-F5344CB8AC3E}">
        <p14:creationId xmlns:p14="http://schemas.microsoft.com/office/powerpoint/2010/main" val="175717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DA28-27E4-D2D6-95CC-660DDFE1D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8718F-CDF6-EE7B-E31B-533BE2BD8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822D6-9E51-C1FB-94AB-FC82179BA027}"/>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Dense features – age, gender ex.</a:t>
            </a:r>
          </a:p>
          <a:p>
            <a:pPr algn="l">
              <a:buFont typeface="Arial" panose="020B0604020202020204" pitchFamily="34" charset="0"/>
              <a:buChar char="•"/>
            </a:pPr>
            <a:r>
              <a:rPr lang="en-US" b="0" i="0" dirty="0">
                <a:solidFill>
                  <a:srgbClr val="D1D5DB"/>
                </a:solidFill>
                <a:effectLst/>
                <a:latin typeface="Söhne"/>
              </a:rPr>
              <a:t>Sparse features – location, advertisement category</a:t>
            </a:r>
          </a:p>
        </p:txBody>
      </p:sp>
      <p:sp>
        <p:nvSpPr>
          <p:cNvPr id="4" name="Slide Number Placeholder 3">
            <a:extLst>
              <a:ext uri="{FF2B5EF4-FFF2-40B4-BE49-F238E27FC236}">
                <a16:creationId xmlns:a16="http://schemas.microsoft.com/office/drawing/2014/main" id="{88FF9FA5-0A90-6BAA-D0E1-1FEDD807A644}"/>
              </a:ext>
            </a:extLst>
          </p:cNvPr>
          <p:cNvSpPr>
            <a:spLocks noGrp="1"/>
          </p:cNvSpPr>
          <p:nvPr>
            <p:ph type="sldNum" sz="quarter" idx="10"/>
          </p:nvPr>
        </p:nvSpPr>
        <p:spPr/>
        <p:txBody>
          <a:bodyPr/>
          <a:lstStyle/>
          <a:p>
            <a:fld id="{D5D79418-37EB-4378-AD22-89DBB000B0DA}" type="slidenum">
              <a:rPr lang="en-US" smtClean="0"/>
              <a:t>13</a:t>
            </a:fld>
            <a:endParaRPr lang="en-US"/>
          </a:p>
        </p:txBody>
      </p:sp>
    </p:spTree>
    <p:extLst>
      <p:ext uri="{BB962C8B-B14F-4D97-AF65-F5344CB8AC3E}">
        <p14:creationId xmlns:p14="http://schemas.microsoft.com/office/powerpoint/2010/main" val="91793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DA28-27E4-D2D6-95CC-660DDFE1D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8718F-CDF6-EE7B-E31B-533BE2BD8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822D6-9E51-C1FB-94AB-FC82179BA027}"/>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a:t>
            </a:r>
          </a:p>
        </p:txBody>
      </p:sp>
      <p:sp>
        <p:nvSpPr>
          <p:cNvPr id="4" name="Slide Number Placeholder 3">
            <a:extLst>
              <a:ext uri="{FF2B5EF4-FFF2-40B4-BE49-F238E27FC236}">
                <a16:creationId xmlns:a16="http://schemas.microsoft.com/office/drawing/2014/main" id="{88FF9FA5-0A90-6BAA-D0E1-1FEDD807A644}"/>
              </a:ext>
            </a:extLst>
          </p:cNvPr>
          <p:cNvSpPr>
            <a:spLocks noGrp="1"/>
          </p:cNvSpPr>
          <p:nvPr>
            <p:ph type="sldNum" sz="quarter" idx="10"/>
          </p:nvPr>
        </p:nvSpPr>
        <p:spPr/>
        <p:txBody>
          <a:bodyPr/>
          <a:lstStyle/>
          <a:p>
            <a:fld id="{D5D79418-37EB-4378-AD22-89DBB000B0DA}" type="slidenum">
              <a:rPr lang="en-US" smtClean="0"/>
              <a:t>14</a:t>
            </a:fld>
            <a:endParaRPr lang="en-US"/>
          </a:p>
        </p:txBody>
      </p:sp>
    </p:spTree>
    <p:extLst>
      <p:ext uri="{BB962C8B-B14F-4D97-AF65-F5344CB8AC3E}">
        <p14:creationId xmlns:p14="http://schemas.microsoft.com/office/powerpoint/2010/main" val="307521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DA28-27E4-D2D6-95CC-660DDFE1D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8718F-CDF6-EE7B-E31B-533BE2BD8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822D6-9E51-C1FB-94AB-FC82179BA027}"/>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Message size where ACCL start performing better than </a:t>
            </a:r>
            <a:r>
              <a:rPr lang="en-US" b="0" i="0" dirty="0" err="1">
                <a:solidFill>
                  <a:srgbClr val="D1D5DB"/>
                </a:solidFill>
                <a:effectLst/>
                <a:latin typeface="Söhne"/>
              </a:rPr>
              <a:t>OpenMPI</a:t>
            </a:r>
            <a:r>
              <a:rPr lang="en-US" b="0" i="0" dirty="0">
                <a:solidFill>
                  <a:srgbClr val="D1D5DB"/>
                </a:solidFill>
                <a:effectLst/>
                <a:latin typeface="Söhne"/>
              </a:rPr>
              <a:t>: 1MB</a:t>
            </a:r>
          </a:p>
        </p:txBody>
      </p:sp>
      <p:sp>
        <p:nvSpPr>
          <p:cNvPr id="4" name="Slide Number Placeholder 3">
            <a:extLst>
              <a:ext uri="{FF2B5EF4-FFF2-40B4-BE49-F238E27FC236}">
                <a16:creationId xmlns:a16="http://schemas.microsoft.com/office/drawing/2014/main" id="{88FF9FA5-0A90-6BAA-D0E1-1FEDD807A644}"/>
              </a:ext>
            </a:extLst>
          </p:cNvPr>
          <p:cNvSpPr>
            <a:spLocks noGrp="1"/>
          </p:cNvSpPr>
          <p:nvPr>
            <p:ph type="sldNum" sz="quarter" idx="10"/>
          </p:nvPr>
        </p:nvSpPr>
        <p:spPr/>
        <p:txBody>
          <a:bodyPr/>
          <a:lstStyle/>
          <a:p>
            <a:fld id="{D5D79418-37EB-4378-AD22-89DBB000B0DA}" type="slidenum">
              <a:rPr lang="en-US" smtClean="0"/>
              <a:t>15</a:t>
            </a:fld>
            <a:endParaRPr lang="en-US"/>
          </a:p>
        </p:txBody>
      </p:sp>
    </p:spTree>
    <p:extLst>
      <p:ext uri="{BB962C8B-B14F-4D97-AF65-F5344CB8AC3E}">
        <p14:creationId xmlns:p14="http://schemas.microsoft.com/office/powerpoint/2010/main" val="423148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DA28-27E4-D2D6-95CC-660DDFE1D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8718F-CDF6-EE7B-E31B-533BE2BD8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822D6-9E51-C1FB-94AB-FC82179BA027}"/>
              </a:ext>
            </a:extLst>
          </p:cNvPr>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88FF9FA5-0A90-6BAA-D0E1-1FEDD807A644}"/>
              </a:ext>
            </a:extLst>
          </p:cNvPr>
          <p:cNvSpPr>
            <a:spLocks noGrp="1"/>
          </p:cNvSpPr>
          <p:nvPr>
            <p:ph type="sldNum" sz="quarter" idx="10"/>
          </p:nvPr>
        </p:nvSpPr>
        <p:spPr/>
        <p:txBody>
          <a:bodyPr/>
          <a:lstStyle/>
          <a:p>
            <a:fld id="{D5D79418-37EB-4378-AD22-89DBB000B0DA}" type="slidenum">
              <a:rPr lang="en-US" smtClean="0"/>
              <a:t>16</a:t>
            </a:fld>
            <a:endParaRPr lang="en-US"/>
          </a:p>
        </p:txBody>
      </p:sp>
    </p:spTree>
    <p:extLst>
      <p:ext uri="{BB962C8B-B14F-4D97-AF65-F5344CB8AC3E}">
        <p14:creationId xmlns:p14="http://schemas.microsoft.com/office/powerpoint/2010/main" val="82372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17</a:t>
            </a:fld>
            <a:endParaRPr lang="en-US"/>
          </a:p>
        </p:txBody>
      </p:sp>
    </p:spTree>
    <p:extLst>
      <p:ext uri="{BB962C8B-B14F-4D97-AF65-F5344CB8AC3E}">
        <p14:creationId xmlns:p14="http://schemas.microsoft.com/office/powerpoint/2010/main" val="373745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readied for any potential questions that may arise</a:t>
            </a:r>
            <a:endParaRPr lang="en-GB"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19</a:t>
            </a:fld>
            <a:endParaRPr lang="en-GB"/>
          </a:p>
        </p:txBody>
      </p:sp>
    </p:spTree>
    <p:extLst>
      <p:ext uri="{BB962C8B-B14F-4D97-AF65-F5344CB8AC3E}">
        <p14:creationId xmlns:p14="http://schemas.microsoft.com/office/powerpoint/2010/main" val="351889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0243-1853-F3D4-C995-F51B16024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0E949-E7CF-D3DC-BDED-15F0EF0CF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41E13-132B-A72C-4725-39E9B86D32C8}"/>
              </a:ext>
            </a:extLst>
          </p:cNvPr>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A52D6BAC-169E-513E-CFC7-9FEDFAB22782}"/>
              </a:ext>
            </a:extLst>
          </p:cNvPr>
          <p:cNvSpPr>
            <a:spLocks noGrp="1"/>
          </p:cNvSpPr>
          <p:nvPr>
            <p:ph type="sldNum" sz="quarter" idx="10"/>
          </p:nvPr>
        </p:nvSpPr>
        <p:spPr/>
        <p:txBody>
          <a:bodyPr/>
          <a:lstStyle/>
          <a:p>
            <a:fld id="{D5D79418-37EB-4378-AD22-89DBB000B0DA}" type="slidenum">
              <a:rPr lang="en-US" smtClean="0"/>
              <a:t>20</a:t>
            </a:fld>
            <a:endParaRPr lang="en-US"/>
          </a:p>
        </p:txBody>
      </p:sp>
    </p:spTree>
    <p:extLst>
      <p:ext uri="{BB962C8B-B14F-4D97-AF65-F5344CB8AC3E}">
        <p14:creationId xmlns:p14="http://schemas.microsoft.com/office/powerpoint/2010/main" val="390902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a:p>
        </p:txBody>
      </p:sp>
    </p:spTree>
    <p:extLst>
      <p:ext uri="{BB962C8B-B14F-4D97-AF65-F5344CB8AC3E}">
        <p14:creationId xmlns:p14="http://schemas.microsoft.com/office/powerpoint/2010/main" val="2964448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25DC7-34BD-379B-09B6-DF151A059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B5061-450B-A648-6C3A-1EE1D3C28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25892-8D45-F5A6-2750-4152A836AA67}"/>
              </a:ext>
            </a:extLst>
          </p:cNvPr>
          <p:cNvSpPr>
            <a:spLocks noGrp="1"/>
          </p:cNvSpPr>
          <p:nvPr>
            <p:ph type="body" idx="1"/>
          </p:nvPr>
        </p:nvSpPr>
        <p:spPr/>
        <p:txBody>
          <a:bodyPr/>
          <a:lstStyle/>
          <a:p>
            <a:pPr algn="l">
              <a:buFont typeface="Arial" panose="020B0604020202020204" pitchFamily="34" charset="0"/>
              <a:buChar char="•"/>
            </a:pPr>
            <a:r>
              <a:rPr lang="en-GB" dirty="0"/>
              <a:t>WORKLOAD: </a:t>
            </a:r>
            <a:r>
              <a:rPr lang="en-GB" dirty="0" err="1"/>
              <a:t>SPECWeb</a:t>
            </a:r>
            <a:r>
              <a:rPr lang="en-GB" dirty="0"/>
              <a:t> Banking benchmark</a:t>
            </a: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140C9CE6-C226-BBF9-888B-BA0FA4886D8E}"/>
              </a:ext>
            </a:extLst>
          </p:cNvPr>
          <p:cNvSpPr>
            <a:spLocks noGrp="1"/>
          </p:cNvSpPr>
          <p:nvPr>
            <p:ph type="sldNum" sz="quarter" idx="10"/>
          </p:nvPr>
        </p:nvSpPr>
        <p:spPr/>
        <p:txBody>
          <a:bodyPr/>
          <a:lstStyle/>
          <a:p>
            <a:fld id="{D5D79418-37EB-4378-AD22-89DBB000B0DA}" type="slidenum">
              <a:rPr lang="en-US" smtClean="0"/>
              <a:t>21</a:t>
            </a:fld>
            <a:endParaRPr lang="en-US"/>
          </a:p>
        </p:txBody>
      </p:sp>
    </p:spTree>
    <p:extLst>
      <p:ext uri="{BB962C8B-B14F-4D97-AF65-F5344CB8AC3E}">
        <p14:creationId xmlns:p14="http://schemas.microsoft.com/office/powerpoint/2010/main" val="240674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a:p>
        </p:txBody>
      </p:sp>
    </p:spTree>
    <p:extLst>
      <p:ext uri="{BB962C8B-B14F-4D97-AF65-F5344CB8AC3E}">
        <p14:creationId xmlns:p14="http://schemas.microsoft.com/office/powerpoint/2010/main" val="304719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5C001-5DFE-B6EC-32BD-DC841CD08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5E260-3E13-356B-0277-2F42B3AB8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6BA6D-9A24-45AB-2332-40E43C6B24F8}"/>
              </a:ext>
            </a:extLst>
          </p:cNvPr>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76426AE0-ED04-E80F-D323-BC2E9E7A6FA7}"/>
              </a:ext>
            </a:extLst>
          </p:cNvPr>
          <p:cNvSpPr>
            <a:spLocks noGrp="1"/>
          </p:cNvSpPr>
          <p:nvPr>
            <p:ph type="sldNum" sz="quarter" idx="10"/>
          </p:nvPr>
        </p:nvSpPr>
        <p:spPr/>
        <p:txBody>
          <a:bodyPr/>
          <a:lstStyle/>
          <a:p>
            <a:fld id="{D5D79418-37EB-4378-AD22-89DBB000B0DA}" type="slidenum">
              <a:rPr lang="en-US" smtClean="0"/>
              <a:t>4</a:t>
            </a:fld>
            <a:endParaRPr lang="en-US"/>
          </a:p>
        </p:txBody>
      </p:sp>
    </p:spTree>
    <p:extLst>
      <p:ext uri="{BB962C8B-B14F-4D97-AF65-F5344CB8AC3E}">
        <p14:creationId xmlns:p14="http://schemas.microsoft.com/office/powerpoint/2010/main" val="3447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Transceivers (not to be confused with the ones in radio communication) can be used with OPTICAL FIBER communication! Each supports tens of Gbps!</a:t>
            </a: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a:p>
        </p:txBody>
      </p:sp>
    </p:spTree>
    <p:extLst>
      <p:ext uri="{BB962C8B-B14F-4D97-AF65-F5344CB8AC3E}">
        <p14:creationId xmlns:p14="http://schemas.microsoft.com/office/powerpoint/2010/main" val="78977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12A81-8018-4C7E-CEF3-A6BB696BF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8D015-A3CD-2E33-6549-8417ED5FA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14B82-D5E7-70C7-63D0-6DDB3BA9B231}"/>
              </a:ext>
            </a:extLst>
          </p:cNvPr>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D978F7E1-D884-FA5D-A286-2D6F65FEE893}"/>
              </a:ext>
            </a:extLst>
          </p:cNvPr>
          <p:cNvSpPr>
            <a:spLocks noGrp="1"/>
          </p:cNvSpPr>
          <p:nvPr>
            <p:ph type="sldNum" sz="quarter" idx="10"/>
          </p:nvPr>
        </p:nvSpPr>
        <p:spPr/>
        <p:txBody>
          <a:bodyPr/>
          <a:lstStyle/>
          <a:p>
            <a:fld id="{D5D79418-37EB-4378-AD22-89DBB000B0DA}" type="slidenum">
              <a:rPr lang="en-US" smtClean="0"/>
              <a:t>6</a:t>
            </a:fld>
            <a:endParaRPr lang="en-US"/>
          </a:p>
        </p:txBody>
      </p:sp>
    </p:spTree>
    <p:extLst>
      <p:ext uri="{BB962C8B-B14F-4D97-AF65-F5344CB8AC3E}">
        <p14:creationId xmlns:p14="http://schemas.microsoft.com/office/powerpoint/2010/main" val="23892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9ECA7-E7E5-8C17-67F4-DEB7350F7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BA276-094A-07B2-E046-02881498B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E8273-8A17-199B-5428-166996C24024}"/>
              </a:ext>
            </a:extLst>
          </p:cNvPr>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2F71D2A2-84D9-2257-04C5-88C89619DBA4}"/>
              </a:ext>
            </a:extLst>
          </p:cNvPr>
          <p:cNvSpPr>
            <a:spLocks noGrp="1"/>
          </p:cNvSpPr>
          <p:nvPr>
            <p:ph type="sldNum" sz="quarter" idx="10"/>
          </p:nvPr>
        </p:nvSpPr>
        <p:spPr/>
        <p:txBody>
          <a:bodyPr/>
          <a:lstStyle/>
          <a:p>
            <a:fld id="{D5D79418-37EB-4378-AD22-89DBB000B0DA}" type="slidenum">
              <a:rPr lang="en-US" smtClean="0"/>
              <a:t>7</a:t>
            </a:fld>
            <a:endParaRPr lang="en-US"/>
          </a:p>
        </p:txBody>
      </p:sp>
    </p:spTree>
    <p:extLst>
      <p:ext uri="{BB962C8B-B14F-4D97-AF65-F5344CB8AC3E}">
        <p14:creationId xmlns:p14="http://schemas.microsoft.com/office/powerpoint/2010/main" val="362944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1B36-368C-D087-0A66-A5E463076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5B9A5-A9F0-4A91-A711-FC9283868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9B5B4-CC39-B89A-0AEC-76D07DE04D67}"/>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Network problem starts when Inter-Node communication is needed.</a:t>
            </a:r>
          </a:p>
          <a:p>
            <a:pPr algn="l">
              <a:buFont typeface="Arial" panose="020B0604020202020204" pitchFamily="34" charset="0"/>
              <a:buChar char="•"/>
            </a:pPr>
            <a:r>
              <a:rPr lang="en-US" b="0" i="0" dirty="0">
                <a:solidFill>
                  <a:srgbClr val="D1D5DB"/>
                </a:solidFill>
                <a:effectLst/>
                <a:latin typeface="Söhne"/>
              </a:rPr>
              <a:t>What if required data is not in Memory, but stored?</a:t>
            </a:r>
          </a:p>
          <a:p>
            <a:pPr algn="l">
              <a:buFont typeface="Arial" panose="020B0604020202020204" pitchFamily="34" charset="0"/>
              <a:buChar char="•"/>
            </a:pPr>
            <a:r>
              <a:rPr lang="en-US" b="0" i="0" dirty="0">
                <a:solidFill>
                  <a:srgbClr val="D1D5DB"/>
                </a:solidFill>
                <a:effectLst/>
                <a:latin typeface="Söhne"/>
              </a:rPr>
              <a:t>What if we need to involve memory outside of the same compute node?</a:t>
            </a:r>
          </a:p>
        </p:txBody>
      </p:sp>
      <p:sp>
        <p:nvSpPr>
          <p:cNvPr id="4" name="Slide Number Placeholder 3">
            <a:extLst>
              <a:ext uri="{FF2B5EF4-FFF2-40B4-BE49-F238E27FC236}">
                <a16:creationId xmlns:a16="http://schemas.microsoft.com/office/drawing/2014/main" id="{37ACBD00-990E-E27B-415E-3BD2675E00AC}"/>
              </a:ext>
            </a:extLst>
          </p:cNvPr>
          <p:cNvSpPr>
            <a:spLocks noGrp="1"/>
          </p:cNvSpPr>
          <p:nvPr>
            <p:ph type="sldNum" sz="quarter" idx="10"/>
          </p:nvPr>
        </p:nvSpPr>
        <p:spPr/>
        <p:txBody>
          <a:bodyPr/>
          <a:lstStyle/>
          <a:p>
            <a:fld id="{D5D79418-37EB-4378-AD22-89DBB000B0DA}" type="slidenum">
              <a:rPr lang="en-US" smtClean="0"/>
              <a:t>8</a:t>
            </a:fld>
            <a:endParaRPr lang="en-US"/>
          </a:p>
        </p:txBody>
      </p:sp>
    </p:spTree>
    <p:extLst>
      <p:ext uri="{BB962C8B-B14F-4D97-AF65-F5344CB8AC3E}">
        <p14:creationId xmlns:p14="http://schemas.microsoft.com/office/powerpoint/2010/main" val="369883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3528-1495-9BE3-D48F-066F0A094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77251-7130-F108-0E06-F1F748492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17158-FD47-AE0E-48B6-DAF61E2A8B52}"/>
              </a:ext>
            </a:extLst>
          </p:cNvPr>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a:extLst>
              <a:ext uri="{FF2B5EF4-FFF2-40B4-BE49-F238E27FC236}">
                <a16:creationId xmlns:a16="http://schemas.microsoft.com/office/drawing/2014/main" id="{220A35FB-DB90-AC97-D7E3-B733092978DC}"/>
              </a:ext>
            </a:extLst>
          </p:cNvPr>
          <p:cNvSpPr>
            <a:spLocks noGrp="1"/>
          </p:cNvSpPr>
          <p:nvPr>
            <p:ph type="sldNum" sz="quarter" idx="10"/>
          </p:nvPr>
        </p:nvSpPr>
        <p:spPr/>
        <p:txBody>
          <a:bodyPr/>
          <a:lstStyle/>
          <a:p>
            <a:fld id="{D5D79418-37EB-4378-AD22-89DBB000B0DA}" type="slidenum">
              <a:rPr lang="en-US" smtClean="0"/>
              <a:t>9</a:t>
            </a:fld>
            <a:endParaRPr lang="en-US"/>
          </a:p>
        </p:txBody>
      </p:sp>
    </p:spTree>
    <p:extLst>
      <p:ext uri="{BB962C8B-B14F-4D97-AF65-F5344CB8AC3E}">
        <p14:creationId xmlns:p14="http://schemas.microsoft.com/office/powerpoint/2010/main" val="43213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614B41F-49E2-4638-9606-4876D6B9E99C}" type="datetime1">
              <a:rPr lang="el-GR" smtClean="0"/>
              <a:pPr/>
              <a:t>15/3/2024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CE1D9A-7923-4CC7-A58C-9CAD1954A89A}" type="datetime1">
              <a:rPr lang="el-GR" smtClean="0"/>
              <a:pPr/>
              <a:t>15/3/2024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85F084A-1050-49A0-82D2-E43BD73B42D9}" type="datetime1">
              <a:rPr lang="el-GR" smtClean="0"/>
              <a:pPr/>
              <a:t>15/3/2024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B4ADC48-EE14-4D06-B135-FB2C6CE98506}" type="datetime1">
              <a:rPr lang="el-GR" smtClean="0"/>
              <a:pPr/>
              <a:t>15/3/2024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8FAEDB12-2D44-4D93-9058-2C0176384169}"/>
              </a:ext>
            </a:extLst>
          </p:cNvPr>
          <p:cNvPicPr>
            <a:picLocks noChangeAspect="1" noChangeArrowheads="1"/>
          </p:cNvPicPr>
          <p:nvPr userDrawn="1"/>
        </p:nvPicPr>
        <p:blipFill>
          <a:blip r:embed="rId2" cstate="print"/>
          <a:srcRect/>
          <a:stretch>
            <a:fillRect/>
          </a:stretch>
        </p:blipFill>
        <p:spPr bwMode="auto">
          <a:xfrm>
            <a:off x="1" y="1"/>
            <a:ext cx="2071670" cy="7975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15/3/2024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7D3823F-CB75-4FA3-B241-8B9AA31BEAE0}" type="datetime1">
              <a:rPr lang="el-GR" smtClean="0"/>
              <a:pPr/>
              <a:t>15/3/2024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E0B675-2691-4A70-8158-9F3EDE5CE893}" type="datetime1">
              <a:rPr lang="el-GR" smtClean="0"/>
              <a:pPr/>
              <a:t>15/3/2024</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8F376664-C004-4926-A4D0-4352E9E9CF89}" type="datetime1">
              <a:rPr lang="el-GR" smtClean="0"/>
              <a:pPr/>
              <a:t>15/3/2024</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15/3/2024</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15/3/2024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15/3/2024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15/3/2024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446596" y="4011910"/>
            <a:ext cx="6250809" cy="467878"/>
          </a:xfrm>
        </p:spPr>
        <p:txBody>
          <a:bodyPr>
            <a:noAutofit/>
          </a:bodyPr>
          <a:lstStyle/>
          <a:p>
            <a:r>
              <a:rPr lang="en-US" sz="1600" b="1" dirty="0">
                <a:solidFill>
                  <a:schemeClr val="tx2">
                    <a:lumMod val="50000"/>
                  </a:schemeClr>
                </a:solidFill>
                <a:latin typeface="Constantia" pitchFamily="18" charset="0"/>
              </a:rPr>
              <a:t>By Markos Othonos: mothon01@ucy.ac.cy</a:t>
            </a:r>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https://www2.cs.ucy.ac.cy/courses/EPL646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656532"/>
            <a:ext cx="8572560" cy="1200329"/>
          </a:xfrm>
          <a:prstGeom prst="rect">
            <a:avLst/>
          </a:prstGeom>
        </p:spPr>
        <p:txBody>
          <a:bodyPr wrap="square">
            <a:spAutoFit/>
          </a:bodyPr>
          <a:lstStyle/>
          <a:p>
            <a:pPr algn="just"/>
            <a:r>
              <a:rPr lang="en-GB" b="0" i="0" dirty="0">
                <a:solidFill>
                  <a:srgbClr val="333333"/>
                </a:solidFill>
                <a:effectLst/>
                <a:latin typeface="Helvetica Neue"/>
              </a:rPr>
              <a:t>Wenqi Jiang, Dario </a:t>
            </a:r>
            <a:r>
              <a:rPr lang="en-GB" b="0" i="0" dirty="0" err="1">
                <a:solidFill>
                  <a:srgbClr val="333333"/>
                </a:solidFill>
                <a:effectLst/>
                <a:latin typeface="Helvetica Neue"/>
              </a:rPr>
              <a:t>Korolija</a:t>
            </a:r>
            <a:r>
              <a:rPr lang="en-GB" b="0" i="0" dirty="0">
                <a:solidFill>
                  <a:srgbClr val="333333"/>
                </a:solidFill>
                <a:effectLst/>
                <a:latin typeface="Helvetica Neue"/>
              </a:rPr>
              <a:t>, and Gustavo Alonso. 2023. Data Processing with FPGAs on Modern Architectures. In Companion of the 2023 International Conference on Management of Data (SIGMOD '23). Association for Computing Machinery, New York, NY, USA, 77–82. https://doi.org/10.1145/3555041.3589410</a:t>
            </a: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683411" y="1287330"/>
            <a:ext cx="7972452" cy="1224861"/>
          </a:xfrm>
        </p:spPr>
        <p:txBody>
          <a:bodyPr>
            <a:normAutofit fontScale="90000"/>
          </a:bodyPr>
          <a:lstStyle/>
          <a:p>
            <a:r>
              <a:rPr lang="en-GB" sz="3600" b="1" i="0" strike="noStrike" dirty="0">
                <a:effectLst/>
                <a:latin typeface="Helvetica Neue"/>
              </a:rPr>
              <a:t>Data Processing with FPGAs on Modern Architectures</a:t>
            </a:r>
            <a:br>
              <a:rPr lang="en-US" sz="3600" dirty="0"/>
            </a:br>
            <a:endParaRPr lang="en-US" sz="3600" b="1"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88B03-996C-A6FB-874E-BBD803F5C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65891-4126-0AC2-9463-0D7F57E74459}"/>
              </a:ext>
            </a:extLst>
          </p:cNvPr>
          <p:cNvSpPr>
            <a:spLocks noGrp="1"/>
          </p:cNvSpPr>
          <p:nvPr>
            <p:ph type="title"/>
          </p:nvPr>
        </p:nvSpPr>
        <p:spPr/>
        <p:txBody>
          <a:bodyPr/>
          <a:lstStyle/>
          <a:p>
            <a:r>
              <a:rPr lang="en-US" b="0" i="0">
                <a:solidFill>
                  <a:schemeClr val="tx1"/>
                </a:solidFill>
                <a:effectLst/>
                <a:latin typeface="Söhne"/>
              </a:rPr>
              <a:t>Farview</a:t>
            </a:r>
            <a:endParaRPr lang="en-US" dirty="0"/>
          </a:p>
        </p:txBody>
      </p:sp>
      <p:sp>
        <p:nvSpPr>
          <p:cNvPr id="3" name="Content Placeholder 2">
            <a:extLst>
              <a:ext uri="{FF2B5EF4-FFF2-40B4-BE49-F238E27FC236}">
                <a16:creationId xmlns:a16="http://schemas.microsoft.com/office/drawing/2014/main" id="{9B9F2098-1C35-2BAB-DB68-152310ABFCE5}"/>
              </a:ext>
            </a:extLst>
          </p:cNvPr>
          <p:cNvSpPr>
            <a:spLocks noGrp="1"/>
          </p:cNvSpPr>
          <p:nvPr>
            <p:ph sz="half" idx="1"/>
          </p:nvPr>
        </p:nvSpPr>
        <p:spPr>
          <a:xfrm>
            <a:off x="330371" y="1752655"/>
            <a:ext cx="8706125" cy="1377005"/>
          </a:xfrm>
        </p:spPr>
        <p:txBody>
          <a:bodyPr>
            <a:normAutofit fontScale="62500" lnSpcReduction="20000"/>
          </a:bodyPr>
          <a:lstStyle/>
          <a:p>
            <a:r>
              <a:rPr lang="en-US" dirty="0"/>
              <a:t>Leverage FPGAs’ line rate processing, to offload a query’s operators, while extracting data from the DRAMs.</a:t>
            </a:r>
          </a:p>
          <a:p>
            <a:r>
              <a:rPr lang="en-US" dirty="0"/>
              <a:t>Less data needs to travel through the network, alleviating the bottleneck concerns.</a:t>
            </a:r>
          </a:p>
          <a:p>
            <a:r>
              <a:rPr lang="en-US" dirty="0"/>
              <a:t>Each smart disaggregated memory module can serve multiple computer nodes, due to the usage of RDMA.</a:t>
            </a:r>
          </a:p>
        </p:txBody>
      </p:sp>
      <p:pic>
        <p:nvPicPr>
          <p:cNvPr id="6" name="Graphic 5" descr="Learning">
            <a:extLst>
              <a:ext uri="{FF2B5EF4-FFF2-40B4-BE49-F238E27FC236}">
                <a16:creationId xmlns:a16="http://schemas.microsoft.com/office/drawing/2014/main" id="{BDF7255F-D97F-B0F8-8C2E-76DCBC1F7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Slide Number Placeholder 7">
            <a:extLst>
              <a:ext uri="{FF2B5EF4-FFF2-40B4-BE49-F238E27FC236}">
                <a16:creationId xmlns:a16="http://schemas.microsoft.com/office/drawing/2014/main" id="{EAF65916-EF4E-8274-4105-0142B2944014}"/>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10</a:t>
            </a:fld>
            <a:endParaRPr lang="el-GR" dirty="0">
              <a:latin typeface="Constantia" pitchFamily="18" charset="0"/>
            </a:endParaRPr>
          </a:p>
        </p:txBody>
      </p:sp>
      <p:pic>
        <p:nvPicPr>
          <p:cNvPr id="13" name="Picture 12">
            <a:extLst>
              <a:ext uri="{FF2B5EF4-FFF2-40B4-BE49-F238E27FC236}">
                <a16:creationId xmlns:a16="http://schemas.microsoft.com/office/drawing/2014/main" id="{1E609F4E-293F-4189-330C-C6384999538B}"/>
              </a:ext>
            </a:extLst>
          </p:cNvPr>
          <p:cNvPicPr>
            <a:picLocks noChangeAspect="1"/>
          </p:cNvPicPr>
          <p:nvPr/>
        </p:nvPicPr>
        <p:blipFill>
          <a:blip r:embed="rId5"/>
          <a:stretch>
            <a:fillRect/>
          </a:stretch>
        </p:blipFill>
        <p:spPr>
          <a:xfrm>
            <a:off x="0" y="3129660"/>
            <a:ext cx="9144000" cy="1756362"/>
          </a:xfrm>
          <a:prstGeom prst="rect">
            <a:avLst/>
          </a:prstGeom>
        </p:spPr>
      </p:pic>
      <p:sp>
        <p:nvSpPr>
          <p:cNvPr id="4" name="TextBox 3">
            <a:extLst>
              <a:ext uri="{FF2B5EF4-FFF2-40B4-BE49-F238E27FC236}">
                <a16:creationId xmlns:a16="http://schemas.microsoft.com/office/drawing/2014/main" id="{7FA1289A-54C7-18A8-5C0B-5F3822D79BD5}"/>
              </a:ext>
            </a:extLst>
          </p:cNvPr>
          <p:cNvSpPr txBox="1"/>
          <p:nvPr/>
        </p:nvSpPr>
        <p:spPr>
          <a:xfrm>
            <a:off x="8686800" y="2837272"/>
            <a:ext cx="504056" cy="584775"/>
          </a:xfrm>
          <a:prstGeom prst="rect">
            <a:avLst/>
          </a:prstGeom>
          <a:noFill/>
        </p:spPr>
        <p:txBody>
          <a:bodyPr wrap="square" rtlCol="0">
            <a:spAutoFit/>
          </a:bodyPr>
          <a:lstStyle/>
          <a:p>
            <a:r>
              <a:rPr lang="en-US" sz="3200" dirty="0"/>
              <a:t>*</a:t>
            </a:r>
            <a:endParaRPr lang="en-GB" dirty="0"/>
          </a:p>
        </p:txBody>
      </p:sp>
      <p:sp>
        <p:nvSpPr>
          <p:cNvPr id="5" name="TextBox 4">
            <a:extLst>
              <a:ext uri="{FF2B5EF4-FFF2-40B4-BE49-F238E27FC236}">
                <a16:creationId xmlns:a16="http://schemas.microsoft.com/office/drawing/2014/main" id="{81E9603F-ED67-442A-85C8-5F6A801E2C87}"/>
              </a:ext>
            </a:extLst>
          </p:cNvPr>
          <p:cNvSpPr txBox="1"/>
          <p:nvPr/>
        </p:nvSpPr>
        <p:spPr>
          <a:xfrm>
            <a:off x="0" y="4812173"/>
            <a:ext cx="8947286" cy="338554"/>
          </a:xfrm>
          <a:prstGeom prst="rect">
            <a:avLst/>
          </a:prstGeom>
          <a:noFill/>
        </p:spPr>
        <p:txBody>
          <a:bodyPr wrap="square" rtlCol="0">
            <a:spAutoFit/>
          </a:bodyPr>
          <a:lstStyle/>
          <a:p>
            <a:r>
              <a:rPr lang="en-GB" sz="1600" dirty="0"/>
              <a:t>*</a:t>
            </a:r>
            <a:r>
              <a:rPr lang="en-GB" sz="800" i="0" dirty="0" err="1">
                <a:solidFill>
                  <a:srgbClr val="000000"/>
                </a:solidFill>
                <a:effectLst/>
                <a:latin typeface="Lucida Grande"/>
              </a:rPr>
              <a:t>Korolija</a:t>
            </a:r>
            <a:r>
              <a:rPr lang="en-GB" sz="800" i="0" dirty="0">
                <a:solidFill>
                  <a:srgbClr val="000000"/>
                </a:solidFill>
                <a:effectLst/>
                <a:latin typeface="Lucida Grande"/>
              </a:rPr>
              <a:t>, D., </a:t>
            </a:r>
            <a:r>
              <a:rPr lang="en-GB" sz="800" i="0" dirty="0" err="1">
                <a:solidFill>
                  <a:srgbClr val="000000"/>
                </a:solidFill>
                <a:effectLst/>
                <a:latin typeface="Lucida Grande"/>
              </a:rPr>
              <a:t>Koutsoukos</a:t>
            </a:r>
            <a:r>
              <a:rPr lang="en-GB" sz="800" i="0" dirty="0">
                <a:solidFill>
                  <a:srgbClr val="000000"/>
                </a:solidFill>
                <a:effectLst/>
                <a:latin typeface="Lucida Grande"/>
              </a:rPr>
              <a:t>, D., Keeton, K., </a:t>
            </a:r>
            <a:r>
              <a:rPr lang="en-GB" sz="800" i="0" dirty="0" err="1">
                <a:solidFill>
                  <a:srgbClr val="000000"/>
                </a:solidFill>
                <a:effectLst/>
                <a:latin typeface="Lucida Grande"/>
              </a:rPr>
              <a:t>Taranov</a:t>
            </a:r>
            <a:r>
              <a:rPr lang="en-GB" sz="800" i="0" dirty="0">
                <a:solidFill>
                  <a:srgbClr val="000000"/>
                </a:solidFill>
                <a:effectLst/>
                <a:latin typeface="Lucida Grande"/>
              </a:rPr>
              <a:t>, K., </a:t>
            </a:r>
            <a:r>
              <a:rPr lang="en-GB" sz="800" i="0" dirty="0" err="1">
                <a:solidFill>
                  <a:srgbClr val="000000"/>
                </a:solidFill>
                <a:effectLst/>
                <a:latin typeface="Lucida Grande"/>
              </a:rPr>
              <a:t>Milojivci'c</a:t>
            </a:r>
            <a:r>
              <a:rPr lang="en-GB" sz="800" i="0" dirty="0">
                <a:solidFill>
                  <a:srgbClr val="000000"/>
                </a:solidFill>
                <a:effectLst/>
                <a:latin typeface="Lucida Grande"/>
              </a:rPr>
              <a:t>, D., &amp; Alonso, G. (2021). Farview: Disaggregated Memory with Operator Off-loading for Database Engines. </a:t>
            </a:r>
            <a:r>
              <a:rPr lang="en-GB" sz="800" i="0" dirty="0" err="1">
                <a:solidFill>
                  <a:srgbClr val="000000"/>
                </a:solidFill>
                <a:effectLst/>
                <a:latin typeface="Lucida Grande"/>
              </a:rPr>
              <a:t>ArXiv</a:t>
            </a:r>
            <a:r>
              <a:rPr lang="en-GB" sz="800" i="0" dirty="0">
                <a:solidFill>
                  <a:srgbClr val="000000"/>
                </a:solidFill>
                <a:effectLst/>
                <a:latin typeface="Lucida Grande"/>
              </a:rPr>
              <a:t>, abs/2106.07102.</a:t>
            </a:r>
            <a:endParaRPr lang="en-GB" sz="800" dirty="0"/>
          </a:p>
        </p:txBody>
      </p:sp>
    </p:spTree>
    <p:extLst>
      <p:ext uri="{BB962C8B-B14F-4D97-AF65-F5344CB8AC3E}">
        <p14:creationId xmlns:p14="http://schemas.microsoft.com/office/powerpoint/2010/main" val="312159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AE8D-8F3B-A3CE-6A78-1D67AB258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94ED0-82AF-E94E-D375-063A923E807F}"/>
              </a:ext>
            </a:extLst>
          </p:cNvPr>
          <p:cNvSpPr>
            <a:spLocks noGrp="1"/>
          </p:cNvSpPr>
          <p:nvPr>
            <p:ph type="title"/>
          </p:nvPr>
        </p:nvSpPr>
        <p:spPr/>
        <p:txBody>
          <a:bodyPr/>
          <a:lstStyle/>
          <a:p>
            <a:r>
              <a:rPr lang="en-US" b="0" i="0" dirty="0">
                <a:solidFill>
                  <a:schemeClr val="tx1"/>
                </a:solidFill>
                <a:effectLst/>
                <a:latin typeface="Söhne"/>
              </a:rPr>
              <a:t>ANNS</a:t>
            </a:r>
            <a:endParaRPr lang="en-US" dirty="0"/>
          </a:p>
        </p:txBody>
      </p:sp>
      <p:sp>
        <p:nvSpPr>
          <p:cNvPr id="3" name="Content Placeholder 2">
            <a:extLst>
              <a:ext uri="{FF2B5EF4-FFF2-40B4-BE49-F238E27FC236}">
                <a16:creationId xmlns:a16="http://schemas.microsoft.com/office/drawing/2014/main" id="{1906E5DB-C58C-45AB-5637-A5328F1B70DE}"/>
              </a:ext>
            </a:extLst>
          </p:cNvPr>
          <p:cNvSpPr>
            <a:spLocks noGrp="1"/>
          </p:cNvSpPr>
          <p:nvPr>
            <p:ph sz="half" idx="1"/>
          </p:nvPr>
        </p:nvSpPr>
        <p:spPr>
          <a:xfrm>
            <a:off x="330371" y="1752655"/>
            <a:ext cx="8706125" cy="2763311"/>
          </a:xfrm>
        </p:spPr>
        <p:txBody>
          <a:bodyPr>
            <a:normAutofit fontScale="62500" lnSpcReduction="20000"/>
          </a:bodyPr>
          <a:lstStyle/>
          <a:p>
            <a:r>
              <a:rPr lang="en-US" dirty="0"/>
              <a:t>Approximated Nearest Neighbor Search – retrieve relevant data from large vector data collections.</a:t>
            </a:r>
          </a:p>
          <a:p>
            <a:r>
              <a:rPr lang="en-US" dirty="0"/>
              <a:t>Used in multiple search engines or recommendation systems (or even large language models).</a:t>
            </a:r>
          </a:p>
          <a:p>
            <a:r>
              <a:rPr lang="en-US" dirty="0"/>
              <a:t>Deals with scalability issues of NNS ( i.e. growing datasets – high dimensional vectors).</a:t>
            </a:r>
          </a:p>
          <a:p>
            <a:r>
              <a:rPr lang="en-US" dirty="0"/>
              <a:t>Quantizing vectors, reduces their dimensionality - more efficient storage. Trades-off accuracy for performance and resource efficiency.</a:t>
            </a:r>
          </a:p>
          <a:p>
            <a:r>
              <a:rPr lang="en-US" dirty="0"/>
              <a:t>Since quantized vectors take less space, they can be stored in main memory, for minimal time spent on IOs.</a:t>
            </a:r>
          </a:p>
          <a:p>
            <a:r>
              <a:rPr lang="en-US" dirty="0"/>
              <a:t>CPUs are bad at dequantization. (and GPUs have bad latency response)</a:t>
            </a:r>
          </a:p>
        </p:txBody>
      </p:sp>
      <p:pic>
        <p:nvPicPr>
          <p:cNvPr id="6" name="Graphic 5" descr="Learning">
            <a:extLst>
              <a:ext uri="{FF2B5EF4-FFF2-40B4-BE49-F238E27FC236}">
                <a16:creationId xmlns:a16="http://schemas.microsoft.com/office/drawing/2014/main" id="{C4895A0B-9788-2654-F92B-D35432AA8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Slide Number Placeholder 7">
            <a:extLst>
              <a:ext uri="{FF2B5EF4-FFF2-40B4-BE49-F238E27FC236}">
                <a16:creationId xmlns:a16="http://schemas.microsoft.com/office/drawing/2014/main" id="{7E51E362-4FF3-0283-7937-9122EF2CB355}"/>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11</a:t>
            </a:fld>
            <a:endParaRPr lang="el-GR" dirty="0">
              <a:latin typeface="Constantia" pitchFamily="18" charset="0"/>
            </a:endParaRPr>
          </a:p>
        </p:txBody>
      </p:sp>
    </p:spTree>
    <p:extLst>
      <p:ext uri="{BB962C8B-B14F-4D97-AF65-F5344CB8AC3E}">
        <p14:creationId xmlns:p14="http://schemas.microsoft.com/office/powerpoint/2010/main" val="405695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AE8D-8F3B-A3CE-6A78-1D67AB258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94ED0-82AF-E94E-D375-063A923E807F}"/>
              </a:ext>
            </a:extLst>
          </p:cNvPr>
          <p:cNvSpPr>
            <a:spLocks noGrp="1"/>
          </p:cNvSpPr>
          <p:nvPr>
            <p:ph type="title"/>
          </p:nvPr>
        </p:nvSpPr>
        <p:spPr/>
        <p:txBody>
          <a:bodyPr/>
          <a:lstStyle/>
          <a:p>
            <a:r>
              <a:rPr lang="en-US" b="0" i="0" dirty="0" err="1">
                <a:solidFill>
                  <a:schemeClr val="tx1"/>
                </a:solidFill>
                <a:effectLst/>
                <a:latin typeface="Söhne"/>
              </a:rPr>
              <a:t>Vectie</a:t>
            </a:r>
            <a:endParaRPr lang="en-US" dirty="0"/>
          </a:p>
        </p:txBody>
      </p:sp>
      <p:sp>
        <p:nvSpPr>
          <p:cNvPr id="3" name="Content Placeholder 2">
            <a:extLst>
              <a:ext uri="{FF2B5EF4-FFF2-40B4-BE49-F238E27FC236}">
                <a16:creationId xmlns:a16="http://schemas.microsoft.com/office/drawing/2014/main" id="{1906E5DB-C58C-45AB-5637-A5328F1B70DE}"/>
              </a:ext>
            </a:extLst>
          </p:cNvPr>
          <p:cNvSpPr>
            <a:spLocks noGrp="1"/>
          </p:cNvSpPr>
          <p:nvPr>
            <p:ph sz="half" idx="1"/>
          </p:nvPr>
        </p:nvSpPr>
        <p:spPr>
          <a:xfrm>
            <a:off x="330371" y="1752655"/>
            <a:ext cx="8706125" cy="1251143"/>
          </a:xfrm>
        </p:spPr>
        <p:txBody>
          <a:bodyPr>
            <a:normAutofit fontScale="62500" lnSpcReduction="20000"/>
          </a:bodyPr>
          <a:lstStyle/>
          <a:p>
            <a:r>
              <a:rPr lang="en-US" dirty="0" err="1"/>
              <a:t>Vectie</a:t>
            </a:r>
            <a:r>
              <a:rPr lang="en-US" dirty="0"/>
              <a:t> comes with a computer node which is responsible for coordinating Smart Disaggregated Memory Nodes.</a:t>
            </a:r>
          </a:p>
          <a:p>
            <a:r>
              <a:rPr lang="en-US" dirty="0"/>
              <a:t>Each SDMN is equipped with an FPGA, capable of dequantizing vector codes very fast. Essentially, the ANNS task is broken down and handled from multiple SDMNs.</a:t>
            </a:r>
          </a:p>
        </p:txBody>
      </p:sp>
      <p:pic>
        <p:nvPicPr>
          <p:cNvPr id="6" name="Graphic 5" descr="Learning">
            <a:extLst>
              <a:ext uri="{FF2B5EF4-FFF2-40B4-BE49-F238E27FC236}">
                <a16:creationId xmlns:a16="http://schemas.microsoft.com/office/drawing/2014/main" id="{C4895A0B-9788-2654-F92B-D35432AA8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Slide Number Placeholder 7">
            <a:extLst>
              <a:ext uri="{FF2B5EF4-FFF2-40B4-BE49-F238E27FC236}">
                <a16:creationId xmlns:a16="http://schemas.microsoft.com/office/drawing/2014/main" id="{7E51E362-4FF3-0283-7937-9122EF2CB355}"/>
              </a:ext>
            </a:extLst>
          </p:cNvPr>
          <p:cNvSpPr>
            <a:spLocks noGrp="1"/>
          </p:cNvSpPr>
          <p:nvPr>
            <p:ph type="sldNum" sz="quarter" idx="12"/>
          </p:nvPr>
        </p:nvSpPr>
        <p:spPr>
          <a:xfrm>
            <a:off x="6948264" y="4639517"/>
            <a:ext cx="2133600" cy="273844"/>
          </a:xfrm>
        </p:spPr>
        <p:txBody>
          <a:bodyPr/>
          <a:lstStyle/>
          <a:p>
            <a:fld id="{D3F1D1C4-C2D9-4231-9FB2-B2D9D97AA41D}" type="slidenum">
              <a:rPr lang="el-GR" smtClean="0">
                <a:latin typeface="Constantia" pitchFamily="18" charset="0"/>
              </a:rPr>
              <a:pPr/>
              <a:t>12</a:t>
            </a:fld>
            <a:endParaRPr lang="el-GR" dirty="0">
              <a:latin typeface="Constantia" pitchFamily="18" charset="0"/>
            </a:endParaRPr>
          </a:p>
        </p:txBody>
      </p:sp>
      <p:pic>
        <p:nvPicPr>
          <p:cNvPr id="5" name="Picture 4">
            <a:extLst>
              <a:ext uri="{FF2B5EF4-FFF2-40B4-BE49-F238E27FC236}">
                <a16:creationId xmlns:a16="http://schemas.microsoft.com/office/drawing/2014/main" id="{06283674-3D46-089C-E6C4-A00891933245}"/>
              </a:ext>
            </a:extLst>
          </p:cNvPr>
          <p:cNvPicPr>
            <a:picLocks noChangeAspect="1"/>
          </p:cNvPicPr>
          <p:nvPr/>
        </p:nvPicPr>
        <p:blipFill>
          <a:blip r:embed="rId5"/>
          <a:stretch>
            <a:fillRect/>
          </a:stretch>
        </p:blipFill>
        <p:spPr>
          <a:xfrm>
            <a:off x="465848" y="2818695"/>
            <a:ext cx="8066592" cy="2013015"/>
          </a:xfrm>
          <a:prstGeom prst="rect">
            <a:avLst/>
          </a:prstGeom>
        </p:spPr>
      </p:pic>
      <p:sp>
        <p:nvSpPr>
          <p:cNvPr id="4" name="TextBox 3">
            <a:extLst>
              <a:ext uri="{FF2B5EF4-FFF2-40B4-BE49-F238E27FC236}">
                <a16:creationId xmlns:a16="http://schemas.microsoft.com/office/drawing/2014/main" id="{1D6A8239-4553-297E-9647-C4406362CD7C}"/>
              </a:ext>
            </a:extLst>
          </p:cNvPr>
          <p:cNvSpPr txBox="1"/>
          <p:nvPr/>
        </p:nvSpPr>
        <p:spPr>
          <a:xfrm>
            <a:off x="0" y="4683083"/>
            <a:ext cx="8947286" cy="461665"/>
          </a:xfrm>
          <a:prstGeom prst="rect">
            <a:avLst/>
          </a:prstGeom>
          <a:noFill/>
        </p:spPr>
        <p:txBody>
          <a:bodyPr wrap="square" rtlCol="0">
            <a:spAutoFit/>
          </a:bodyPr>
          <a:lstStyle/>
          <a:p>
            <a:r>
              <a:rPr lang="en-GB" sz="1600" dirty="0"/>
              <a:t>*</a:t>
            </a:r>
            <a:r>
              <a:rPr lang="en-GB" sz="800" b="0" i="0" dirty="0">
                <a:solidFill>
                  <a:srgbClr val="333333"/>
                </a:solidFill>
                <a:effectLst/>
                <a:latin typeface="Helvetica Neue"/>
              </a:rPr>
              <a:t> Wenqi Jiang, Dario </a:t>
            </a:r>
            <a:r>
              <a:rPr lang="en-GB" sz="800" b="0" i="0" dirty="0" err="1">
                <a:solidFill>
                  <a:srgbClr val="333333"/>
                </a:solidFill>
                <a:effectLst/>
                <a:latin typeface="Helvetica Neue"/>
              </a:rPr>
              <a:t>Korolija</a:t>
            </a:r>
            <a:r>
              <a:rPr lang="en-GB" sz="800" b="0" i="0" dirty="0">
                <a:solidFill>
                  <a:srgbClr val="333333"/>
                </a:solidFill>
                <a:effectLst/>
                <a:latin typeface="Helvetica Neue"/>
              </a:rPr>
              <a:t>, and Gustavo Alonso. 2023. Data Processing with FPGAs on Modern Architectures. In Companion of the 2023 International Conference on Management of Data (SIGMOD '23). Association for Computing Machinery, New York, NY, USA, 77–82. https://doi.org/10.1145/3555041.3589410</a:t>
            </a:r>
            <a:endParaRPr lang="en-GB" sz="800" dirty="0"/>
          </a:p>
        </p:txBody>
      </p:sp>
      <p:sp>
        <p:nvSpPr>
          <p:cNvPr id="8" name="TextBox 7">
            <a:extLst>
              <a:ext uri="{FF2B5EF4-FFF2-40B4-BE49-F238E27FC236}">
                <a16:creationId xmlns:a16="http://schemas.microsoft.com/office/drawing/2014/main" id="{4A246C86-8263-953B-E213-C39F3DABA135}"/>
              </a:ext>
            </a:extLst>
          </p:cNvPr>
          <p:cNvSpPr txBox="1"/>
          <p:nvPr/>
        </p:nvSpPr>
        <p:spPr>
          <a:xfrm>
            <a:off x="6300192" y="2737044"/>
            <a:ext cx="504056" cy="584775"/>
          </a:xfrm>
          <a:prstGeom prst="rect">
            <a:avLst/>
          </a:prstGeom>
          <a:noFill/>
        </p:spPr>
        <p:txBody>
          <a:bodyPr wrap="square" rtlCol="0">
            <a:spAutoFit/>
          </a:bodyPr>
          <a:lstStyle/>
          <a:p>
            <a:r>
              <a:rPr lang="en-US" sz="3200" dirty="0"/>
              <a:t>*</a:t>
            </a:r>
            <a:endParaRPr lang="en-GB" dirty="0"/>
          </a:p>
        </p:txBody>
      </p:sp>
    </p:spTree>
    <p:extLst>
      <p:ext uri="{BB962C8B-B14F-4D97-AF65-F5344CB8AC3E}">
        <p14:creationId xmlns:p14="http://schemas.microsoft.com/office/powerpoint/2010/main" val="192625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AE8D-8F3B-A3CE-6A78-1D67AB258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94ED0-82AF-E94E-D375-063A923E807F}"/>
              </a:ext>
            </a:extLst>
          </p:cNvPr>
          <p:cNvSpPr>
            <a:spLocks noGrp="1"/>
          </p:cNvSpPr>
          <p:nvPr>
            <p:ph type="title"/>
          </p:nvPr>
        </p:nvSpPr>
        <p:spPr/>
        <p:txBody>
          <a:bodyPr/>
          <a:lstStyle/>
          <a:p>
            <a:r>
              <a:rPr lang="en-US" b="0" i="0" dirty="0">
                <a:solidFill>
                  <a:schemeClr val="tx1"/>
                </a:solidFill>
                <a:effectLst/>
                <a:latin typeface="Söhne"/>
              </a:rPr>
              <a:t>Recommendation Systems</a:t>
            </a:r>
            <a:endParaRPr lang="en-US" dirty="0"/>
          </a:p>
        </p:txBody>
      </p:sp>
      <p:sp>
        <p:nvSpPr>
          <p:cNvPr id="3" name="Content Placeholder 2">
            <a:extLst>
              <a:ext uri="{FF2B5EF4-FFF2-40B4-BE49-F238E27FC236}">
                <a16:creationId xmlns:a16="http://schemas.microsoft.com/office/drawing/2014/main" id="{1906E5DB-C58C-45AB-5637-A5328F1B70DE}"/>
              </a:ext>
            </a:extLst>
          </p:cNvPr>
          <p:cNvSpPr>
            <a:spLocks noGrp="1"/>
          </p:cNvSpPr>
          <p:nvPr>
            <p:ph sz="half" idx="1"/>
          </p:nvPr>
        </p:nvSpPr>
        <p:spPr>
          <a:xfrm>
            <a:off x="330371" y="1752655"/>
            <a:ext cx="8706125" cy="1251143"/>
          </a:xfrm>
        </p:spPr>
        <p:txBody>
          <a:bodyPr>
            <a:normAutofit fontScale="62500" lnSpcReduction="20000"/>
          </a:bodyPr>
          <a:lstStyle/>
          <a:p>
            <a:r>
              <a:rPr lang="en-US" dirty="0"/>
              <a:t>They have both memory and computation bound processes.</a:t>
            </a:r>
          </a:p>
          <a:p>
            <a:r>
              <a:rPr lang="en-US" dirty="0"/>
              <a:t>Multiple embedding tables are looked at – total memory consumption may reach up to hundreds of GBs! Additionally, memory accesses may not be sequential!</a:t>
            </a:r>
          </a:p>
          <a:p>
            <a:r>
              <a:rPr lang="en-US" dirty="0"/>
              <a:t>There is need of very high bandwidth!</a:t>
            </a:r>
          </a:p>
        </p:txBody>
      </p:sp>
      <p:pic>
        <p:nvPicPr>
          <p:cNvPr id="6" name="Graphic 5" descr="Learning">
            <a:extLst>
              <a:ext uri="{FF2B5EF4-FFF2-40B4-BE49-F238E27FC236}">
                <a16:creationId xmlns:a16="http://schemas.microsoft.com/office/drawing/2014/main" id="{C4895A0B-9788-2654-F92B-D35432AA8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Slide Number Placeholder 7">
            <a:extLst>
              <a:ext uri="{FF2B5EF4-FFF2-40B4-BE49-F238E27FC236}">
                <a16:creationId xmlns:a16="http://schemas.microsoft.com/office/drawing/2014/main" id="{7E51E362-4FF3-0283-7937-9122EF2CB355}"/>
              </a:ext>
            </a:extLst>
          </p:cNvPr>
          <p:cNvSpPr>
            <a:spLocks noGrp="1"/>
          </p:cNvSpPr>
          <p:nvPr>
            <p:ph type="sldNum" sz="quarter" idx="12"/>
          </p:nvPr>
        </p:nvSpPr>
        <p:spPr>
          <a:xfrm>
            <a:off x="6902896" y="4398512"/>
            <a:ext cx="2133600" cy="273844"/>
          </a:xfrm>
        </p:spPr>
        <p:txBody>
          <a:bodyPr/>
          <a:lstStyle/>
          <a:p>
            <a:fld id="{D3F1D1C4-C2D9-4231-9FB2-B2D9D97AA41D}" type="slidenum">
              <a:rPr lang="el-GR" smtClean="0">
                <a:latin typeface="Constantia" pitchFamily="18" charset="0"/>
              </a:rPr>
              <a:pPr/>
              <a:t>13</a:t>
            </a:fld>
            <a:endParaRPr lang="el-GR" dirty="0">
              <a:latin typeface="Constantia" pitchFamily="18" charset="0"/>
            </a:endParaRPr>
          </a:p>
        </p:txBody>
      </p:sp>
      <p:pic>
        <p:nvPicPr>
          <p:cNvPr id="7" name="Picture 6">
            <a:extLst>
              <a:ext uri="{FF2B5EF4-FFF2-40B4-BE49-F238E27FC236}">
                <a16:creationId xmlns:a16="http://schemas.microsoft.com/office/drawing/2014/main" id="{17080533-8487-4085-C852-1DFFFB851CE9}"/>
              </a:ext>
            </a:extLst>
          </p:cNvPr>
          <p:cNvPicPr>
            <a:picLocks noChangeAspect="1"/>
          </p:cNvPicPr>
          <p:nvPr/>
        </p:nvPicPr>
        <p:blipFill rotWithShape="1">
          <a:blip r:embed="rId5"/>
          <a:srcRect t="8731"/>
          <a:stretch/>
        </p:blipFill>
        <p:spPr>
          <a:xfrm>
            <a:off x="15824" y="2787774"/>
            <a:ext cx="6149140" cy="2139702"/>
          </a:xfrm>
          <a:prstGeom prst="rect">
            <a:avLst/>
          </a:prstGeom>
        </p:spPr>
      </p:pic>
      <p:sp>
        <p:nvSpPr>
          <p:cNvPr id="4" name="TextBox 3">
            <a:extLst>
              <a:ext uri="{FF2B5EF4-FFF2-40B4-BE49-F238E27FC236}">
                <a16:creationId xmlns:a16="http://schemas.microsoft.com/office/drawing/2014/main" id="{E5ED0971-B24F-D3F2-0778-E2A7A9518704}"/>
              </a:ext>
            </a:extLst>
          </p:cNvPr>
          <p:cNvSpPr txBox="1"/>
          <p:nvPr/>
        </p:nvSpPr>
        <p:spPr>
          <a:xfrm>
            <a:off x="5660908" y="2787774"/>
            <a:ext cx="504056" cy="584775"/>
          </a:xfrm>
          <a:prstGeom prst="rect">
            <a:avLst/>
          </a:prstGeom>
          <a:noFill/>
        </p:spPr>
        <p:txBody>
          <a:bodyPr wrap="square" rtlCol="0">
            <a:spAutoFit/>
          </a:bodyPr>
          <a:lstStyle/>
          <a:p>
            <a:r>
              <a:rPr lang="en-US" sz="3200" dirty="0"/>
              <a:t>*</a:t>
            </a:r>
            <a:endParaRPr lang="en-GB" dirty="0"/>
          </a:p>
        </p:txBody>
      </p:sp>
      <p:sp>
        <p:nvSpPr>
          <p:cNvPr id="5" name="TextBox 4">
            <a:extLst>
              <a:ext uri="{FF2B5EF4-FFF2-40B4-BE49-F238E27FC236}">
                <a16:creationId xmlns:a16="http://schemas.microsoft.com/office/drawing/2014/main" id="{E8ABC3C1-089B-8015-F07D-4D1BD2D1A7F8}"/>
              </a:ext>
            </a:extLst>
          </p:cNvPr>
          <p:cNvSpPr txBox="1"/>
          <p:nvPr/>
        </p:nvSpPr>
        <p:spPr>
          <a:xfrm>
            <a:off x="-36512" y="4767263"/>
            <a:ext cx="8947286" cy="415498"/>
          </a:xfrm>
          <a:prstGeom prst="rect">
            <a:avLst/>
          </a:prstGeom>
          <a:noFill/>
        </p:spPr>
        <p:txBody>
          <a:bodyPr wrap="square" rtlCol="0">
            <a:spAutoFit/>
          </a:bodyPr>
          <a:lstStyle/>
          <a:p>
            <a:r>
              <a:rPr lang="en-GB" sz="1400" dirty="0"/>
              <a:t>*</a:t>
            </a:r>
            <a:r>
              <a:rPr lang="en-GB" sz="700" b="0" i="0" dirty="0">
                <a:solidFill>
                  <a:srgbClr val="333333"/>
                </a:solidFill>
                <a:effectLst/>
                <a:latin typeface="Helvetica Neue"/>
              </a:rPr>
              <a:t> Jiang, W., He, Z., Zhang, S., </a:t>
            </a:r>
            <a:r>
              <a:rPr lang="en-GB" sz="700" b="0" i="0" dirty="0" err="1">
                <a:solidFill>
                  <a:srgbClr val="333333"/>
                </a:solidFill>
                <a:effectLst/>
                <a:latin typeface="Helvetica Neue"/>
              </a:rPr>
              <a:t>Preußer</a:t>
            </a:r>
            <a:r>
              <a:rPr lang="en-GB" sz="700" b="0" i="0" dirty="0">
                <a:solidFill>
                  <a:srgbClr val="333333"/>
                </a:solidFill>
                <a:effectLst/>
                <a:latin typeface="Helvetica Neue"/>
              </a:rPr>
              <a:t>, T.B., Zeng, K., Feng, L., Zhang, J., Liu, T., Li, Y., Zhou, J., Zhang, C., &amp; Alonso, G. (2021). </a:t>
            </a:r>
            <a:r>
              <a:rPr lang="en-GB" sz="700" b="0" i="0" dirty="0" err="1">
                <a:solidFill>
                  <a:srgbClr val="333333"/>
                </a:solidFill>
                <a:effectLst/>
                <a:latin typeface="Helvetica Neue"/>
              </a:rPr>
              <a:t>MicroRec</a:t>
            </a:r>
            <a:r>
              <a:rPr lang="en-GB" sz="700" b="0" i="0" dirty="0">
                <a:solidFill>
                  <a:srgbClr val="333333"/>
                </a:solidFill>
                <a:effectLst/>
                <a:latin typeface="Helvetica Neue"/>
              </a:rPr>
              <a:t>: Efficient Recommendation Inference by Hardware and Data Structure Solutions. Conference on Machine Learning and Systems.</a:t>
            </a:r>
            <a:endParaRPr lang="en-GB" sz="700" dirty="0"/>
          </a:p>
        </p:txBody>
      </p:sp>
    </p:spTree>
    <p:extLst>
      <p:ext uri="{BB962C8B-B14F-4D97-AF65-F5344CB8AC3E}">
        <p14:creationId xmlns:p14="http://schemas.microsoft.com/office/powerpoint/2010/main" val="280121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AE8D-8F3B-A3CE-6A78-1D67AB258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94ED0-82AF-E94E-D375-063A923E807F}"/>
              </a:ext>
            </a:extLst>
          </p:cNvPr>
          <p:cNvSpPr>
            <a:spLocks noGrp="1"/>
          </p:cNvSpPr>
          <p:nvPr>
            <p:ph type="title"/>
          </p:nvPr>
        </p:nvSpPr>
        <p:spPr/>
        <p:txBody>
          <a:bodyPr/>
          <a:lstStyle/>
          <a:p>
            <a:r>
              <a:rPr lang="en-US" b="0" i="0" dirty="0" err="1">
                <a:solidFill>
                  <a:schemeClr val="tx1"/>
                </a:solidFill>
                <a:effectLst/>
                <a:latin typeface="Söhne"/>
              </a:rPr>
              <a:t>Microrec</a:t>
            </a:r>
            <a:endParaRPr lang="en-US" dirty="0"/>
          </a:p>
        </p:txBody>
      </p:sp>
      <p:sp>
        <p:nvSpPr>
          <p:cNvPr id="3" name="Content Placeholder 2">
            <a:extLst>
              <a:ext uri="{FF2B5EF4-FFF2-40B4-BE49-F238E27FC236}">
                <a16:creationId xmlns:a16="http://schemas.microsoft.com/office/drawing/2014/main" id="{1906E5DB-C58C-45AB-5637-A5328F1B70DE}"/>
              </a:ext>
            </a:extLst>
          </p:cNvPr>
          <p:cNvSpPr>
            <a:spLocks noGrp="1"/>
          </p:cNvSpPr>
          <p:nvPr>
            <p:ph sz="half" idx="1"/>
          </p:nvPr>
        </p:nvSpPr>
        <p:spPr>
          <a:xfrm>
            <a:off x="330371" y="1752655"/>
            <a:ext cx="8706125" cy="1611183"/>
          </a:xfrm>
        </p:spPr>
        <p:txBody>
          <a:bodyPr>
            <a:normAutofit fontScale="70000" lnSpcReduction="20000"/>
          </a:bodyPr>
          <a:lstStyle/>
          <a:p>
            <a:r>
              <a:rPr lang="en-US" dirty="0"/>
              <a:t>Utilizes the numerous channels available to an FPGA. HBM is used if supported by FPGA board. Alleviates the memory access bottleneck.</a:t>
            </a:r>
          </a:p>
          <a:p>
            <a:r>
              <a:rPr lang="en-US" dirty="0"/>
              <a:t>Reduces memory accesses, by applying cartesian products of tables. A single memory access may retrieve multiple embedding vectors.</a:t>
            </a:r>
          </a:p>
          <a:p>
            <a:r>
              <a:rPr lang="en-US" dirty="0"/>
              <a:t>If applied on smaller embedding tables only, not much data will be redundant.</a:t>
            </a:r>
          </a:p>
          <a:p>
            <a:endParaRPr lang="en-US" dirty="0"/>
          </a:p>
          <a:p>
            <a:endParaRPr lang="en-US" dirty="0"/>
          </a:p>
          <a:p>
            <a:endParaRPr lang="en-US" dirty="0"/>
          </a:p>
          <a:p>
            <a:endParaRPr lang="en-US" dirty="0"/>
          </a:p>
          <a:p>
            <a:endParaRPr lang="en-US" dirty="0"/>
          </a:p>
        </p:txBody>
      </p:sp>
      <p:pic>
        <p:nvPicPr>
          <p:cNvPr id="6" name="Graphic 5" descr="Learning">
            <a:extLst>
              <a:ext uri="{FF2B5EF4-FFF2-40B4-BE49-F238E27FC236}">
                <a16:creationId xmlns:a16="http://schemas.microsoft.com/office/drawing/2014/main" id="{C4895A0B-9788-2654-F92B-D35432AA8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Slide Number Placeholder 7">
            <a:extLst>
              <a:ext uri="{FF2B5EF4-FFF2-40B4-BE49-F238E27FC236}">
                <a16:creationId xmlns:a16="http://schemas.microsoft.com/office/drawing/2014/main" id="{7E51E362-4FF3-0283-7937-9122EF2CB355}"/>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14</a:t>
            </a:fld>
            <a:endParaRPr lang="el-GR" dirty="0">
              <a:latin typeface="Constantia" pitchFamily="18" charset="0"/>
            </a:endParaRPr>
          </a:p>
        </p:txBody>
      </p:sp>
      <p:pic>
        <p:nvPicPr>
          <p:cNvPr id="10" name="Picture 9">
            <a:extLst>
              <a:ext uri="{FF2B5EF4-FFF2-40B4-BE49-F238E27FC236}">
                <a16:creationId xmlns:a16="http://schemas.microsoft.com/office/drawing/2014/main" id="{E388FFF8-19CF-6BBD-FA2C-F30AF58FA465}"/>
              </a:ext>
            </a:extLst>
          </p:cNvPr>
          <p:cNvPicPr>
            <a:picLocks noChangeAspect="1"/>
          </p:cNvPicPr>
          <p:nvPr/>
        </p:nvPicPr>
        <p:blipFill>
          <a:blip r:embed="rId5"/>
          <a:stretch>
            <a:fillRect/>
          </a:stretch>
        </p:blipFill>
        <p:spPr>
          <a:xfrm>
            <a:off x="330371" y="3444381"/>
            <a:ext cx="7354339" cy="1303301"/>
          </a:xfrm>
          <a:prstGeom prst="rect">
            <a:avLst/>
          </a:prstGeom>
        </p:spPr>
      </p:pic>
      <p:pic>
        <p:nvPicPr>
          <p:cNvPr id="5" name="Picture 4">
            <a:extLst>
              <a:ext uri="{FF2B5EF4-FFF2-40B4-BE49-F238E27FC236}">
                <a16:creationId xmlns:a16="http://schemas.microsoft.com/office/drawing/2014/main" id="{E849F90C-BF4C-CA9B-D41B-1B7DCB48CAEE}"/>
              </a:ext>
            </a:extLst>
          </p:cNvPr>
          <p:cNvPicPr>
            <a:picLocks noChangeAspect="1"/>
          </p:cNvPicPr>
          <p:nvPr/>
        </p:nvPicPr>
        <p:blipFill>
          <a:blip r:embed="rId6"/>
          <a:stretch>
            <a:fillRect/>
          </a:stretch>
        </p:blipFill>
        <p:spPr>
          <a:xfrm>
            <a:off x="211029" y="3166930"/>
            <a:ext cx="4313637" cy="1640397"/>
          </a:xfrm>
          <a:prstGeom prst="rect">
            <a:avLst/>
          </a:prstGeom>
        </p:spPr>
      </p:pic>
      <p:pic>
        <p:nvPicPr>
          <p:cNvPr id="11" name="Picture 10">
            <a:extLst>
              <a:ext uri="{FF2B5EF4-FFF2-40B4-BE49-F238E27FC236}">
                <a16:creationId xmlns:a16="http://schemas.microsoft.com/office/drawing/2014/main" id="{CA8897A1-0646-0EA8-7C0C-FD581E8CFE25}"/>
              </a:ext>
            </a:extLst>
          </p:cNvPr>
          <p:cNvPicPr>
            <a:picLocks noChangeAspect="1"/>
          </p:cNvPicPr>
          <p:nvPr/>
        </p:nvPicPr>
        <p:blipFill>
          <a:blip r:embed="rId7"/>
          <a:stretch>
            <a:fillRect/>
          </a:stretch>
        </p:blipFill>
        <p:spPr>
          <a:xfrm>
            <a:off x="4502044" y="3548822"/>
            <a:ext cx="3413702" cy="1198860"/>
          </a:xfrm>
          <a:prstGeom prst="rect">
            <a:avLst/>
          </a:prstGeom>
        </p:spPr>
      </p:pic>
      <p:sp>
        <p:nvSpPr>
          <p:cNvPr id="8" name="TextBox 7">
            <a:extLst>
              <a:ext uri="{FF2B5EF4-FFF2-40B4-BE49-F238E27FC236}">
                <a16:creationId xmlns:a16="http://schemas.microsoft.com/office/drawing/2014/main" id="{2A4D914B-5926-EA38-C21E-27219E31ABC6}"/>
              </a:ext>
            </a:extLst>
          </p:cNvPr>
          <p:cNvSpPr txBox="1"/>
          <p:nvPr/>
        </p:nvSpPr>
        <p:spPr>
          <a:xfrm>
            <a:off x="-36512" y="4767263"/>
            <a:ext cx="8947286" cy="415498"/>
          </a:xfrm>
          <a:prstGeom prst="rect">
            <a:avLst/>
          </a:prstGeom>
          <a:noFill/>
        </p:spPr>
        <p:txBody>
          <a:bodyPr wrap="square" rtlCol="0">
            <a:spAutoFit/>
          </a:bodyPr>
          <a:lstStyle/>
          <a:p>
            <a:r>
              <a:rPr lang="en-GB" sz="1400" dirty="0"/>
              <a:t>*</a:t>
            </a:r>
            <a:r>
              <a:rPr lang="en-GB" sz="700" b="0" i="0" dirty="0">
                <a:solidFill>
                  <a:srgbClr val="333333"/>
                </a:solidFill>
                <a:effectLst/>
                <a:latin typeface="Helvetica Neue"/>
              </a:rPr>
              <a:t> Jiang, W., He, Z., Zhang, S., </a:t>
            </a:r>
            <a:r>
              <a:rPr lang="en-GB" sz="700" b="0" i="0" dirty="0" err="1">
                <a:solidFill>
                  <a:srgbClr val="333333"/>
                </a:solidFill>
                <a:effectLst/>
                <a:latin typeface="Helvetica Neue"/>
              </a:rPr>
              <a:t>Preußer</a:t>
            </a:r>
            <a:r>
              <a:rPr lang="en-GB" sz="700" b="0" i="0" dirty="0">
                <a:solidFill>
                  <a:srgbClr val="333333"/>
                </a:solidFill>
                <a:effectLst/>
                <a:latin typeface="Helvetica Neue"/>
              </a:rPr>
              <a:t>, T.B., Zeng, K., Feng, L., Zhang, J., Liu, T., Li, Y., Zhou, J., Zhang, C., &amp; Alonso, G. (2021). </a:t>
            </a:r>
            <a:r>
              <a:rPr lang="en-GB" sz="700" b="0" i="0" dirty="0" err="1">
                <a:solidFill>
                  <a:srgbClr val="333333"/>
                </a:solidFill>
                <a:effectLst/>
                <a:latin typeface="Helvetica Neue"/>
              </a:rPr>
              <a:t>MicroRec</a:t>
            </a:r>
            <a:r>
              <a:rPr lang="en-GB" sz="700" b="0" i="0" dirty="0">
                <a:solidFill>
                  <a:srgbClr val="333333"/>
                </a:solidFill>
                <a:effectLst/>
                <a:latin typeface="Helvetica Neue"/>
              </a:rPr>
              <a:t>: Efficient Recommendation Inference by Hardware and Data Structure Solutions. Conference on Machine Learning and Systems.</a:t>
            </a:r>
            <a:endParaRPr lang="en-GB" sz="700" dirty="0"/>
          </a:p>
        </p:txBody>
      </p:sp>
      <p:sp>
        <p:nvSpPr>
          <p:cNvPr id="12" name="TextBox 11">
            <a:extLst>
              <a:ext uri="{FF2B5EF4-FFF2-40B4-BE49-F238E27FC236}">
                <a16:creationId xmlns:a16="http://schemas.microsoft.com/office/drawing/2014/main" id="{0975173E-2E8D-92AD-FE42-DC6E22977266}"/>
              </a:ext>
            </a:extLst>
          </p:cNvPr>
          <p:cNvSpPr txBox="1"/>
          <p:nvPr/>
        </p:nvSpPr>
        <p:spPr>
          <a:xfrm>
            <a:off x="4460621" y="3204214"/>
            <a:ext cx="504056" cy="584775"/>
          </a:xfrm>
          <a:prstGeom prst="rect">
            <a:avLst/>
          </a:prstGeom>
          <a:noFill/>
        </p:spPr>
        <p:txBody>
          <a:bodyPr wrap="square" rtlCol="0">
            <a:spAutoFit/>
          </a:bodyPr>
          <a:lstStyle/>
          <a:p>
            <a:r>
              <a:rPr lang="en-US" sz="3200" dirty="0"/>
              <a:t>*</a:t>
            </a:r>
            <a:endParaRPr lang="en-GB" dirty="0"/>
          </a:p>
        </p:txBody>
      </p:sp>
    </p:spTree>
    <p:extLst>
      <p:ext uri="{BB962C8B-B14F-4D97-AF65-F5344CB8AC3E}">
        <p14:creationId xmlns:p14="http://schemas.microsoft.com/office/powerpoint/2010/main" val="29225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AE8D-8F3B-A3CE-6A78-1D67AB258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94ED0-82AF-E94E-D375-063A923E807F}"/>
              </a:ext>
            </a:extLst>
          </p:cNvPr>
          <p:cNvSpPr>
            <a:spLocks noGrp="1"/>
          </p:cNvSpPr>
          <p:nvPr>
            <p:ph type="title"/>
          </p:nvPr>
        </p:nvSpPr>
        <p:spPr/>
        <p:txBody>
          <a:bodyPr/>
          <a:lstStyle/>
          <a:p>
            <a:r>
              <a:rPr lang="en-US" b="0" i="0" dirty="0">
                <a:solidFill>
                  <a:schemeClr val="tx1"/>
                </a:solidFill>
                <a:effectLst/>
                <a:latin typeface="Söhne"/>
              </a:rPr>
              <a:t>ACCL</a:t>
            </a:r>
            <a:endParaRPr lang="en-US" dirty="0"/>
          </a:p>
        </p:txBody>
      </p:sp>
      <p:sp>
        <p:nvSpPr>
          <p:cNvPr id="3" name="Content Placeholder 2">
            <a:extLst>
              <a:ext uri="{FF2B5EF4-FFF2-40B4-BE49-F238E27FC236}">
                <a16:creationId xmlns:a16="http://schemas.microsoft.com/office/drawing/2014/main" id="{1906E5DB-C58C-45AB-5637-A5328F1B70DE}"/>
              </a:ext>
            </a:extLst>
          </p:cNvPr>
          <p:cNvSpPr>
            <a:spLocks noGrp="1"/>
          </p:cNvSpPr>
          <p:nvPr>
            <p:ph sz="half" idx="1"/>
          </p:nvPr>
        </p:nvSpPr>
        <p:spPr>
          <a:xfrm>
            <a:off x="330372" y="1752655"/>
            <a:ext cx="8229600" cy="2259255"/>
          </a:xfrm>
        </p:spPr>
        <p:txBody>
          <a:bodyPr>
            <a:normAutofit fontScale="92500" lnSpcReduction="20000"/>
          </a:bodyPr>
          <a:lstStyle/>
          <a:p>
            <a:r>
              <a:rPr lang="en-US" dirty="0"/>
              <a:t>FPGAs are very fast at processing. What about a cluster?</a:t>
            </a:r>
          </a:p>
          <a:p>
            <a:r>
              <a:rPr lang="en-US" dirty="0"/>
              <a:t>ACCL is a collective communication library like </a:t>
            </a:r>
            <a:r>
              <a:rPr lang="en-US" dirty="0" err="1"/>
              <a:t>OpenMPI</a:t>
            </a:r>
            <a:r>
              <a:rPr lang="en-US" dirty="0"/>
              <a:t>.</a:t>
            </a:r>
          </a:p>
          <a:p>
            <a:r>
              <a:rPr lang="en-US" dirty="0"/>
              <a:t>ACCL manages to gain higher throughput, and lower latency than a host-driven MPI, when messages are large. Meaning that better scalability is offered through the usage of FPGAs.</a:t>
            </a:r>
          </a:p>
          <a:p>
            <a:endParaRPr lang="en-US" dirty="0"/>
          </a:p>
          <a:p>
            <a:endParaRPr lang="en-US" dirty="0"/>
          </a:p>
          <a:p>
            <a:endParaRPr lang="en-US" dirty="0"/>
          </a:p>
          <a:p>
            <a:endParaRPr lang="en-US" dirty="0"/>
          </a:p>
          <a:p>
            <a:endParaRPr lang="en-US" dirty="0"/>
          </a:p>
        </p:txBody>
      </p:sp>
      <p:pic>
        <p:nvPicPr>
          <p:cNvPr id="6" name="Graphic 5" descr="Learning">
            <a:extLst>
              <a:ext uri="{FF2B5EF4-FFF2-40B4-BE49-F238E27FC236}">
                <a16:creationId xmlns:a16="http://schemas.microsoft.com/office/drawing/2014/main" id="{C4895A0B-9788-2654-F92B-D35432AA8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Slide Number Placeholder 7">
            <a:extLst>
              <a:ext uri="{FF2B5EF4-FFF2-40B4-BE49-F238E27FC236}">
                <a16:creationId xmlns:a16="http://schemas.microsoft.com/office/drawing/2014/main" id="{7E51E362-4FF3-0283-7937-9122EF2CB355}"/>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15</a:t>
            </a:fld>
            <a:endParaRPr lang="el-GR" dirty="0">
              <a:latin typeface="Constantia" pitchFamily="18" charset="0"/>
            </a:endParaRPr>
          </a:p>
        </p:txBody>
      </p:sp>
    </p:spTree>
    <p:extLst>
      <p:ext uri="{BB962C8B-B14F-4D97-AF65-F5344CB8AC3E}">
        <p14:creationId xmlns:p14="http://schemas.microsoft.com/office/powerpoint/2010/main" val="37131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AE8D-8F3B-A3CE-6A78-1D67AB258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94ED0-82AF-E94E-D375-063A923E807F}"/>
              </a:ext>
            </a:extLst>
          </p:cNvPr>
          <p:cNvSpPr>
            <a:spLocks noGrp="1"/>
          </p:cNvSpPr>
          <p:nvPr>
            <p:ph type="title"/>
          </p:nvPr>
        </p:nvSpPr>
        <p:spPr/>
        <p:txBody>
          <a:bodyPr/>
          <a:lstStyle/>
          <a:p>
            <a:r>
              <a:rPr lang="en-US" b="0" i="0" dirty="0">
                <a:solidFill>
                  <a:schemeClr val="tx1"/>
                </a:solidFill>
                <a:effectLst/>
                <a:latin typeface="Söhne"/>
              </a:rPr>
              <a:t>Cluster with FPGAs</a:t>
            </a:r>
            <a:endParaRPr lang="en-US" dirty="0"/>
          </a:p>
        </p:txBody>
      </p:sp>
      <p:sp>
        <p:nvSpPr>
          <p:cNvPr id="3" name="Content Placeholder 2">
            <a:extLst>
              <a:ext uri="{FF2B5EF4-FFF2-40B4-BE49-F238E27FC236}">
                <a16:creationId xmlns:a16="http://schemas.microsoft.com/office/drawing/2014/main" id="{1906E5DB-C58C-45AB-5637-A5328F1B70DE}"/>
              </a:ext>
            </a:extLst>
          </p:cNvPr>
          <p:cNvSpPr>
            <a:spLocks noGrp="1"/>
          </p:cNvSpPr>
          <p:nvPr>
            <p:ph sz="half" idx="1"/>
          </p:nvPr>
        </p:nvSpPr>
        <p:spPr>
          <a:xfrm>
            <a:off x="330372" y="1752655"/>
            <a:ext cx="3568356" cy="2259255"/>
          </a:xfrm>
        </p:spPr>
        <p:txBody>
          <a:bodyPr>
            <a:normAutofit fontScale="85000" lnSpcReduction="10000"/>
          </a:bodyPr>
          <a:lstStyle/>
          <a:p>
            <a:r>
              <a:rPr lang="en-US" dirty="0"/>
              <a:t>ETHZ HACC – public computing available for academic research, with open-source tools.</a:t>
            </a:r>
          </a:p>
          <a:p>
            <a:r>
              <a:rPr lang="en-US" dirty="0"/>
              <a:t>Support for networking.</a:t>
            </a:r>
          </a:p>
          <a:p>
            <a:endParaRPr lang="en-US" dirty="0"/>
          </a:p>
          <a:p>
            <a:endParaRPr lang="en-US" dirty="0"/>
          </a:p>
          <a:p>
            <a:endParaRPr lang="en-US" dirty="0"/>
          </a:p>
          <a:p>
            <a:endParaRPr lang="en-US" dirty="0"/>
          </a:p>
          <a:p>
            <a:endParaRPr lang="en-US" dirty="0"/>
          </a:p>
        </p:txBody>
      </p:sp>
      <p:pic>
        <p:nvPicPr>
          <p:cNvPr id="6" name="Graphic 5" descr="Learning">
            <a:extLst>
              <a:ext uri="{FF2B5EF4-FFF2-40B4-BE49-F238E27FC236}">
                <a16:creationId xmlns:a16="http://schemas.microsoft.com/office/drawing/2014/main" id="{C4895A0B-9788-2654-F92B-D35432AA8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Slide Number Placeholder 7">
            <a:extLst>
              <a:ext uri="{FF2B5EF4-FFF2-40B4-BE49-F238E27FC236}">
                <a16:creationId xmlns:a16="http://schemas.microsoft.com/office/drawing/2014/main" id="{7E51E362-4FF3-0283-7937-9122EF2CB355}"/>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16</a:t>
            </a:fld>
            <a:endParaRPr lang="el-GR" dirty="0">
              <a:latin typeface="Constantia" pitchFamily="18" charset="0"/>
            </a:endParaRPr>
          </a:p>
        </p:txBody>
      </p:sp>
      <p:pic>
        <p:nvPicPr>
          <p:cNvPr id="5" name="Picture 4">
            <a:extLst>
              <a:ext uri="{FF2B5EF4-FFF2-40B4-BE49-F238E27FC236}">
                <a16:creationId xmlns:a16="http://schemas.microsoft.com/office/drawing/2014/main" id="{AEA03F12-6E38-B97A-12D3-37F56F1B5566}"/>
              </a:ext>
            </a:extLst>
          </p:cNvPr>
          <p:cNvPicPr>
            <a:picLocks noChangeAspect="1"/>
          </p:cNvPicPr>
          <p:nvPr/>
        </p:nvPicPr>
        <p:blipFill>
          <a:blip r:embed="rId5"/>
          <a:stretch>
            <a:fillRect/>
          </a:stretch>
        </p:blipFill>
        <p:spPr>
          <a:xfrm>
            <a:off x="3995874" y="1739378"/>
            <a:ext cx="4914900" cy="2828925"/>
          </a:xfrm>
          <a:prstGeom prst="rect">
            <a:avLst/>
          </a:prstGeom>
        </p:spPr>
      </p:pic>
      <p:sp>
        <p:nvSpPr>
          <p:cNvPr id="7" name="TextBox 6">
            <a:extLst>
              <a:ext uri="{FF2B5EF4-FFF2-40B4-BE49-F238E27FC236}">
                <a16:creationId xmlns:a16="http://schemas.microsoft.com/office/drawing/2014/main" id="{22D977D7-ACB0-30D9-6027-D965FEDD6E91}"/>
              </a:ext>
            </a:extLst>
          </p:cNvPr>
          <p:cNvSpPr txBox="1"/>
          <p:nvPr/>
        </p:nvSpPr>
        <p:spPr>
          <a:xfrm>
            <a:off x="-36512" y="4767263"/>
            <a:ext cx="8947286" cy="415498"/>
          </a:xfrm>
          <a:prstGeom prst="rect">
            <a:avLst/>
          </a:prstGeom>
          <a:noFill/>
        </p:spPr>
        <p:txBody>
          <a:bodyPr wrap="square" rtlCol="0">
            <a:spAutoFit/>
          </a:bodyPr>
          <a:lstStyle/>
          <a:p>
            <a:r>
              <a:rPr lang="en-GB" sz="1400" dirty="0"/>
              <a:t>*</a:t>
            </a:r>
            <a:r>
              <a:rPr lang="en-GB" sz="700" b="0" i="0" dirty="0">
                <a:solidFill>
                  <a:srgbClr val="333333"/>
                </a:solidFill>
                <a:effectLst/>
                <a:latin typeface="Helvetica Neue"/>
              </a:rPr>
              <a:t> Wenqi Jiang, Dario </a:t>
            </a:r>
            <a:r>
              <a:rPr lang="en-GB" sz="700" b="0" i="0" dirty="0" err="1">
                <a:solidFill>
                  <a:srgbClr val="333333"/>
                </a:solidFill>
                <a:effectLst/>
                <a:latin typeface="Helvetica Neue"/>
              </a:rPr>
              <a:t>Korolija</a:t>
            </a:r>
            <a:r>
              <a:rPr lang="en-GB" sz="700" b="0" i="0" dirty="0">
                <a:solidFill>
                  <a:srgbClr val="333333"/>
                </a:solidFill>
                <a:effectLst/>
                <a:latin typeface="Helvetica Neue"/>
              </a:rPr>
              <a:t>, and Gustavo Alonso. 2023. Data Processing with FPGAs on Modern Architectures. In Companion of the 2023 International Conference on Management of Data (SIGMOD '23). Association for Computing Machinery, New York, NY, USA, 77–82. https://doi.org/10.1145/3555041.3589410</a:t>
            </a:r>
            <a:endParaRPr lang="en-GB" sz="700" dirty="0"/>
          </a:p>
        </p:txBody>
      </p:sp>
      <p:sp>
        <p:nvSpPr>
          <p:cNvPr id="8" name="TextBox 7">
            <a:extLst>
              <a:ext uri="{FF2B5EF4-FFF2-40B4-BE49-F238E27FC236}">
                <a16:creationId xmlns:a16="http://schemas.microsoft.com/office/drawing/2014/main" id="{03C2458C-43C3-7FC3-50B4-EAC26BAF3468}"/>
              </a:ext>
            </a:extLst>
          </p:cNvPr>
          <p:cNvSpPr txBox="1"/>
          <p:nvPr/>
        </p:nvSpPr>
        <p:spPr>
          <a:xfrm>
            <a:off x="8188176" y="1305336"/>
            <a:ext cx="504056" cy="584775"/>
          </a:xfrm>
          <a:prstGeom prst="rect">
            <a:avLst/>
          </a:prstGeom>
          <a:noFill/>
        </p:spPr>
        <p:txBody>
          <a:bodyPr wrap="square" rtlCol="0">
            <a:spAutoFit/>
          </a:bodyPr>
          <a:lstStyle/>
          <a:p>
            <a:r>
              <a:rPr lang="en-US" sz="3200" dirty="0"/>
              <a:t>*</a:t>
            </a:r>
            <a:endParaRPr lang="en-GB" dirty="0"/>
          </a:p>
        </p:txBody>
      </p:sp>
    </p:spTree>
    <p:extLst>
      <p:ext uri="{BB962C8B-B14F-4D97-AF65-F5344CB8AC3E}">
        <p14:creationId xmlns:p14="http://schemas.microsoft.com/office/powerpoint/2010/main" val="150444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i="0" dirty="0">
                <a:solidFill>
                  <a:schemeClr val="tx1"/>
                </a:solidFill>
                <a:effectLst/>
                <a:latin typeface="Söhne"/>
              </a:rPr>
              <a:t>Conclusion</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1800" dirty="0">
                <a:solidFill>
                  <a:schemeClr val="tx1"/>
                </a:solidFill>
              </a:rPr>
              <a:t>FPGAs are versatile and efficient in terms of performance and energy usage.</a:t>
            </a:r>
          </a:p>
          <a:p>
            <a:r>
              <a:rPr lang="en-US" sz="1800" dirty="0"/>
              <a:t>HLS enable easier development of FPGA designs.</a:t>
            </a:r>
          </a:p>
          <a:p>
            <a:r>
              <a:rPr lang="en-US" sz="1800" dirty="0">
                <a:solidFill>
                  <a:schemeClr val="tx1"/>
                </a:solidFill>
              </a:rPr>
              <a:t>FPGAs can be used:</a:t>
            </a:r>
          </a:p>
          <a:p>
            <a:pPr lvl="1"/>
            <a:r>
              <a:rPr lang="en-US" sz="1400" dirty="0"/>
              <a:t>To alleviate network bottleneck concerns in datacenters with compute and storage disaggregation.</a:t>
            </a:r>
          </a:p>
          <a:p>
            <a:pPr lvl="1"/>
            <a:r>
              <a:rPr lang="en-US" sz="1400" dirty="0">
                <a:solidFill>
                  <a:schemeClr val="tx1"/>
                </a:solidFill>
              </a:rPr>
              <a:t>To allev</a:t>
            </a:r>
            <a:r>
              <a:rPr lang="en-US" sz="1400" dirty="0"/>
              <a:t>iate memory bandwidth bottleneck concerns of memory intensive workloads.</a:t>
            </a:r>
          </a:p>
          <a:p>
            <a:pPr lvl="1"/>
            <a:r>
              <a:rPr lang="en-US" sz="1400" dirty="0">
                <a:solidFill>
                  <a:schemeClr val="tx1"/>
                </a:solidFill>
              </a:rPr>
              <a:t>To</a:t>
            </a:r>
            <a:r>
              <a:rPr lang="en-US" sz="1400" dirty="0"/>
              <a:t> perform DNN computations fast and efficiently.</a:t>
            </a:r>
          </a:p>
          <a:p>
            <a:pPr lvl="1"/>
            <a:r>
              <a:rPr lang="en-US" sz="1400" dirty="0"/>
              <a:t>As a cluster to perform tasks </a:t>
            </a:r>
            <a:r>
              <a:rPr lang="en-US" sz="1400"/>
              <a:t>more efficiently - if large </a:t>
            </a:r>
            <a:r>
              <a:rPr lang="en-US" sz="1400" dirty="0"/>
              <a:t>message sizes.</a:t>
            </a:r>
            <a:endParaRPr lang="en-US" sz="1400" dirty="0">
              <a:solidFill>
                <a:schemeClr val="tx1"/>
              </a:solidFill>
            </a:endParaRPr>
          </a:p>
          <a:p>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314638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Thank you! </a:t>
            </a:r>
          </a:p>
        </p:txBody>
      </p:sp>
      <p:pic>
        <p:nvPicPr>
          <p:cNvPr id="2050" name="Picture 2" descr="https://lh3.googleusercontent.com/Odn82rV4xuSKZHhv6FbxN2wTfCxnNBeK3wz-Y_fs_fy7zD3b-o-g72L5Ua3lyeTsQ759YjW-qrfzrqPdRrK3vT4uJiI95I_AwSMEomrpDoYLj6X26KxyDEzNO9R9J55rp5jfWup_oJk">
            <a:extLst>
              <a:ext uri="{FF2B5EF4-FFF2-40B4-BE49-F238E27FC236}">
                <a16:creationId xmlns:a16="http://schemas.microsoft.com/office/drawing/2014/main" id="{81EEE695-EC65-437E-8C8E-6BE4AA2642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117" y="1615585"/>
            <a:ext cx="4897028" cy="326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1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F0A9-082A-DAD6-3F14-A44BD2CB0CA0}"/>
              </a:ext>
            </a:extLst>
          </p:cNvPr>
          <p:cNvSpPr>
            <a:spLocks noGrp="1"/>
          </p:cNvSpPr>
          <p:nvPr>
            <p:ph type="title"/>
          </p:nvPr>
        </p:nvSpPr>
        <p:spPr/>
        <p:txBody>
          <a:bodyPr/>
          <a:lstStyle/>
          <a:p>
            <a:r>
              <a:rPr lang="en-US" dirty="0"/>
              <a:t>EXTRA SLIDES</a:t>
            </a:r>
            <a:endParaRPr lang="en-GB" dirty="0"/>
          </a:p>
        </p:txBody>
      </p:sp>
      <p:sp>
        <p:nvSpPr>
          <p:cNvPr id="3" name="Footer Placeholder 2">
            <a:extLst>
              <a:ext uri="{FF2B5EF4-FFF2-40B4-BE49-F238E27FC236}">
                <a16:creationId xmlns:a16="http://schemas.microsoft.com/office/drawing/2014/main" id="{1022F2B0-581B-B9FD-6E08-F63DE3B6B7FD}"/>
              </a:ext>
            </a:extLst>
          </p:cNvPr>
          <p:cNvSpPr>
            <a:spLocks noGrp="1"/>
          </p:cNvSpPr>
          <p:nvPr>
            <p:ph type="ftr" sz="quarter" idx="11"/>
          </p:nvPr>
        </p:nvSpPr>
        <p:spPr/>
        <p:txBody>
          <a:bodyPr/>
          <a:lstStyle/>
          <a:p>
            <a:r>
              <a:rPr lang="en-GB"/>
              <a:t>https://www.cs.ucy.ac.cy/courses/EPL646</a:t>
            </a:r>
            <a:endParaRPr lang="el-GR"/>
          </a:p>
        </p:txBody>
      </p:sp>
      <p:sp>
        <p:nvSpPr>
          <p:cNvPr id="4" name="Slide Number Placeholder 3">
            <a:extLst>
              <a:ext uri="{FF2B5EF4-FFF2-40B4-BE49-F238E27FC236}">
                <a16:creationId xmlns:a16="http://schemas.microsoft.com/office/drawing/2014/main" id="{E9508462-6C52-8CF2-638C-7B31A0F79BC0}"/>
              </a:ext>
            </a:extLst>
          </p:cNvPr>
          <p:cNvSpPr>
            <a:spLocks noGrp="1"/>
          </p:cNvSpPr>
          <p:nvPr>
            <p:ph type="sldNum" sz="quarter" idx="12"/>
          </p:nvPr>
        </p:nvSpPr>
        <p:spPr/>
        <p:txBody>
          <a:bodyPr/>
          <a:lstStyle/>
          <a:p>
            <a:fld id="{D3F1D1C4-C2D9-4231-9FB2-B2D9D97AA41D}" type="slidenum">
              <a:rPr lang="el-GR" smtClean="0"/>
              <a:pPr/>
              <a:t>19</a:t>
            </a:fld>
            <a:endParaRPr lang="el-GR"/>
          </a:p>
        </p:txBody>
      </p:sp>
    </p:spTree>
    <p:extLst>
      <p:ext uri="{BB962C8B-B14F-4D97-AF65-F5344CB8AC3E}">
        <p14:creationId xmlns:p14="http://schemas.microsoft.com/office/powerpoint/2010/main" val="25663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92500" lnSpcReduction="10000"/>
          </a:bodyPr>
          <a:lstStyle/>
          <a:p>
            <a:pPr algn="just"/>
            <a:r>
              <a:rPr lang="en-US" dirty="0">
                <a:solidFill>
                  <a:schemeClr val="tx1"/>
                </a:solidFill>
                <a:latin typeface="Söhne"/>
              </a:rPr>
              <a:t>Datac</a:t>
            </a:r>
            <a:r>
              <a:rPr lang="en-US" dirty="0">
                <a:latin typeface="Söhne"/>
              </a:rPr>
              <a:t>enters need to manage the constantly increasing streams of data (more than 400Gbps*).</a:t>
            </a:r>
          </a:p>
          <a:p>
            <a:pPr algn="just"/>
            <a:r>
              <a:rPr lang="en-US" dirty="0">
                <a:latin typeface="Söhne"/>
              </a:rPr>
              <a:t>CPUs yield relatively low performance and energy efficiency compared to other solutions.</a:t>
            </a:r>
          </a:p>
          <a:p>
            <a:pPr algn="just"/>
            <a:r>
              <a:rPr lang="en-US" dirty="0">
                <a:solidFill>
                  <a:schemeClr val="tx1"/>
                </a:solidFill>
                <a:latin typeface="Söhne"/>
              </a:rPr>
              <a:t>I</a:t>
            </a:r>
            <a:r>
              <a:rPr lang="en-US" dirty="0">
                <a:latin typeface="Söhne"/>
              </a:rPr>
              <a:t>Os still have a heavy impact on performance.</a:t>
            </a:r>
          </a:p>
          <a:p>
            <a:pPr algn="just"/>
            <a:r>
              <a:rPr lang="en-US" dirty="0">
                <a:latin typeface="Söhne"/>
              </a:rPr>
              <a:t>They care about </a:t>
            </a:r>
            <a:r>
              <a:rPr lang="en-US" dirty="0">
                <a:solidFill>
                  <a:srgbClr val="FF0000"/>
                </a:solidFill>
                <a:latin typeface="Söhne"/>
              </a:rPr>
              <a:t>MICROSECOND</a:t>
            </a:r>
            <a:r>
              <a:rPr lang="en-US" dirty="0">
                <a:latin typeface="Söhne"/>
              </a:rPr>
              <a:t> scale delays!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TextBox 3">
            <a:extLst>
              <a:ext uri="{FF2B5EF4-FFF2-40B4-BE49-F238E27FC236}">
                <a16:creationId xmlns:a16="http://schemas.microsoft.com/office/drawing/2014/main" id="{BF40806C-CDF3-1D8F-FE9A-C128C99D17F3}"/>
              </a:ext>
            </a:extLst>
          </p:cNvPr>
          <p:cNvSpPr txBox="1"/>
          <p:nvPr/>
        </p:nvSpPr>
        <p:spPr>
          <a:xfrm>
            <a:off x="0" y="4812173"/>
            <a:ext cx="8947286" cy="338554"/>
          </a:xfrm>
          <a:prstGeom prst="rect">
            <a:avLst/>
          </a:prstGeom>
          <a:noFill/>
        </p:spPr>
        <p:txBody>
          <a:bodyPr wrap="square" rtlCol="0">
            <a:spAutoFit/>
          </a:bodyPr>
          <a:lstStyle/>
          <a:p>
            <a:r>
              <a:rPr lang="en-GB" sz="1600" dirty="0"/>
              <a:t>*</a:t>
            </a:r>
            <a:r>
              <a:rPr lang="en-GB" sz="800" dirty="0"/>
              <a:t>https://community.hpe.com/t5/around-the-storage-block/data-center-transformation-the-road-to-400gbps-and-beyond/ba-p/7152221</a:t>
            </a:r>
          </a:p>
        </p:txBody>
      </p:sp>
      <p:sp>
        <p:nvSpPr>
          <p:cNvPr id="5" name="Slide Number Placeholder 7">
            <a:extLst>
              <a:ext uri="{FF2B5EF4-FFF2-40B4-BE49-F238E27FC236}">
                <a16:creationId xmlns:a16="http://schemas.microsoft.com/office/drawing/2014/main" id="{429500B5-86AB-6601-5360-F0CAA28AD174}"/>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2</a:t>
            </a:fld>
            <a:endParaRPr lang="el-GR" dirty="0">
              <a:latin typeface="Constantia" pitchFamily="18" charset="0"/>
            </a:endParaRPr>
          </a:p>
        </p:txBody>
      </p:sp>
    </p:spTree>
    <p:extLst>
      <p:ext uri="{BB962C8B-B14F-4D97-AF65-F5344CB8AC3E}">
        <p14:creationId xmlns:p14="http://schemas.microsoft.com/office/powerpoint/2010/main" val="279548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A4D60-CCC1-ECD4-4CEC-E6CE22A72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0E0B4-6FC1-69D8-4602-3849EC5A469A}"/>
              </a:ext>
            </a:extLst>
          </p:cNvPr>
          <p:cNvSpPr>
            <a:spLocks noGrp="1"/>
          </p:cNvSpPr>
          <p:nvPr>
            <p:ph type="title"/>
          </p:nvPr>
        </p:nvSpPr>
        <p:spPr/>
        <p:txBody>
          <a:bodyPr/>
          <a:lstStyle/>
          <a:p>
            <a:r>
              <a:rPr lang="en-US" b="0" i="0" dirty="0">
                <a:solidFill>
                  <a:schemeClr val="tx1"/>
                </a:solidFill>
                <a:effectLst/>
                <a:latin typeface="Söhne"/>
              </a:rPr>
              <a:t>FPGA Blocks</a:t>
            </a:r>
            <a:endParaRPr lang="en-US" dirty="0"/>
          </a:p>
        </p:txBody>
      </p:sp>
      <p:pic>
        <p:nvPicPr>
          <p:cNvPr id="1026" name="Picture 2" descr="Overview of Lookup Tables (LUT) in FPGA Design - HardwareBee">
            <a:extLst>
              <a:ext uri="{FF2B5EF4-FFF2-40B4-BE49-F238E27FC236}">
                <a16:creationId xmlns:a16="http://schemas.microsoft.com/office/drawing/2014/main" id="{30FC085D-B521-4CAD-E878-DBC93F335F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1560" y="1104900"/>
            <a:ext cx="3044267" cy="1466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F84436D6-3986-F8B0-9229-FC36FDA279ED}"/>
              </a:ext>
            </a:extLst>
          </p:cNvPr>
          <p:cNvGraphicFramePr>
            <a:graphicFrameLocks noGrp="1"/>
          </p:cNvGraphicFramePr>
          <p:nvPr>
            <p:extLst>
              <p:ext uri="{D42A27DB-BD31-4B8C-83A1-F6EECF244321}">
                <p14:modId xmlns:p14="http://schemas.microsoft.com/office/powerpoint/2010/main" val="1969009356"/>
              </p:ext>
            </p:extLst>
          </p:nvPr>
        </p:nvGraphicFramePr>
        <p:xfrm>
          <a:off x="611560" y="2613422"/>
          <a:ext cx="2880320" cy="24384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638017430"/>
                    </a:ext>
                  </a:extLst>
                </a:gridCol>
                <a:gridCol w="576064">
                  <a:extLst>
                    <a:ext uri="{9D8B030D-6E8A-4147-A177-3AD203B41FA5}">
                      <a16:colId xmlns:a16="http://schemas.microsoft.com/office/drawing/2014/main" val="1120295886"/>
                    </a:ext>
                  </a:extLst>
                </a:gridCol>
                <a:gridCol w="576064">
                  <a:extLst>
                    <a:ext uri="{9D8B030D-6E8A-4147-A177-3AD203B41FA5}">
                      <a16:colId xmlns:a16="http://schemas.microsoft.com/office/drawing/2014/main" val="445415226"/>
                    </a:ext>
                  </a:extLst>
                </a:gridCol>
                <a:gridCol w="576064">
                  <a:extLst>
                    <a:ext uri="{9D8B030D-6E8A-4147-A177-3AD203B41FA5}">
                      <a16:colId xmlns:a16="http://schemas.microsoft.com/office/drawing/2014/main" val="254537477"/>
                    </a:ext>
                  </a:extLst>
                </a:gridCol>
                <a:gridCol w="576064">
                  <a:extLst>
                    <a:ext uri="{9D8B030D-6E8A-4147-A177-3AD203B41FA5}">
                      <a16:colId xmlns:a16="http://schemas.microsoft.com/office/drawing/2014/main" val="3257043352"/>
                    </a:ext>
                  </a:extLst>
                </a:gridCol>
              </a:tblGrid>
              <a:tr h="237000">
                <a:tc>
                  <a:txBody>
                    <a:bodyPr/>
                    <a:lstStyle/>
                    <a:p>
                      <a:r>
                        <a:rPr lang="en-US" sz="1400" dirty="0"/>
                        <a:t>A</a:t>
                      </a:r>
                      <a:endParaRPr lang="en-GB" sz="1400" dirty="0"/>
                    </a:p>
                  </a:txBody>
                  <a:tcPr/>
                </a:tc>
                <a:tc>
                  <a:txBody>
                    <a:bodyPr/>
                    <a:lstStyle/>
                    <a:p>
                      <a:r>
                        <a:rPr lang="en-US" sz="1400" dirty="0"/>
                        <a:t>B</a:t>
                      </a:r>
                      <a:endParaRPr lang="en-GB" sz="1400" dirty="0"/>
                    </a:p>
                  </a:txBody>
                  <a:tcPr/>
                </a:tc>
                <a:tc>
                  <a:txBody>
                    <a:bodyPr/>
                    <a:lstStyle/>
                    <a:p>
                      <a:r>
                        <a:rPr lang="en-US" sz="1400" dirty="0"/>
                        <a:t>C</a:t>
                      </a:r>
                      <a:endParaRPr lang="en-GB" sz="1400" dirty="0"/>
                    </a:p>
                  </a:txBody>
                  <a:tcPr/>
                </a:tc>
                <a:tc>
                  <a:txBody>
                    <a:bodyPr/>
                    <a:lstStyle/>
                    <a:p>
                      <a:r>
                        <a:rPr lang="en-US" sz="1400" dirty="0"/>
                        <a:t>D</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solidFill>
                            <a:sysClr val="windowText" lastClr="000000"/>
                          </a:solidFill>
                        </a:rPr>
                        <a:t>Out</a:t>
                      </a:r>
                      <a:endParaRPr lang="en-GB"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913362392"/>
                  </a:ext>
                </a:extLst>
              </a:tr>
              <a:tr h="221572">
                <a:tc>
                  <a:txBody>
                    <a:bodyPr/>
                    <a:lstStyle/>
                    <a:p>
                      <a:r>
                        <a:rPr lang="en-US" sz="1400" dirty="0"/>
                        <a:t>0</a:t>
                      </a:r>
                      <a:endParaRPr lang="en-GB" sz="1400" dirty="0"/>
                    </a:p>
                  </a:txBody>
                  <a:tcPr/>
                </a:tc>
                <a:tc>
                  <a:txBody>
                    <a:bodyPr/>
                    <a:lstStyle/>
                    <a:p>
                      <a:r>
                        <a:rPr lang="en-US" sz="1400" dirty="0"/>
                        <a:t>0</a:t>
                      </a:r>
                      <a:endParaRPr lang="en-GB" sz="1400" dirty="0"/>
                    </a:p>
                  </a:txBody>
                  <a:tcPr/>
                </a:tc>
                <a:tc>
                  <a:txBody>
                    <a:bodyPr/>
                    <a:lstStyle/>
                    <a:p>
                      <a:r>
                        <a:rPr lang="en-US" sz="1400" dirty="0"/>
                        <a:t>0</a:t>
                      </a:r>
                      <a:endParaRPr lang="en-GB" sz="1400" dirty="0"/>
                    </a:p>
                  </a:txBody>
                  <a:tcPr/>
                </a:tc>
                <a:tc>
                  <a:txBody>
                    <a:bodyPr/>
                    <a:lstStyle/>
                    <a:p>
                      <a:r>
                        <a:rPr lang="en-US" sz="1400" dirty="0"/>
                        <a:t>0</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t>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085638643"/>
                  </a:ext>
                </a:extLst>
              </a:tr>
              <a:tr h="221572">
                <a:tc>
                  <a:txBody>
                    <a:bodyPr/>
                    <a:lstStyle/>
                    <a:p>
                      <a:r>
                        <a:rPr lang="en-US" sz="1400" dirty="0"/>
                        <a:t>0</a:t>
                      </a:r>
                      <a:endParaRPr lang="en-GB" sz="1400" dirty="0"/>
                    </a:p>
                  </a:txBody>
                  <a:tcPr/>
                </a:tc>
                <a:tc>
                  <a:txBody>
                    <a:bodyPr/>
                    <a:lstStyle/>
                    <a:p>
                      <a:r>
                        <a:rPr lang="en-US" sz="1400" dirty="0"/>
                        <a:t>0</a:t>
                      </a:r>
                      <a:endParaRPr lang="en-GB" sz="1400" dirty="0"/>
                    </a:p>
                  </a:txBody>
                  <a:tcPr/>
                </a:tc>
                <a:tc>
                  <a:txBody>
                    <a:bodyPr/>
                    <a:lstStyle/>
                    <a:p>
                      <a:r>
                        <a:rPr lang="en-US" sz="1400" dirty="0"/>
                        <a:t>0</a:t>
                      </a:r>
                      <a:endParaRPr lang="en-GB" sz="1400" dirty="0"/>
                    </a:p>
                  </a:txBody>
                  <a:tcPr/>
                </a:tc>
                <a:tc>
                  <a:txBody>
                    <a:bodyPr/>
                    <a:lstStyle/>
                    <a:p>
                      <a:r>
                        <a:rPr lang="en-US" sz="1400" dirty="0"/>
                        <a:t>1</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t>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58070206"/>
                  </a:ext>
                </a:extLst>
              </a:tr>
              <a:tr h="221572">
                <a:tc>
                  <a:txBody>
                    <a:bodyPr/>
                    <a:lstStyle/>
                    <a:p>
                      <a:r>
                        <a:rPr lang="en-US" sz="1400" dirty="0"/>
                        <a:t>0</a:t>
                      </a:r>
                      <a:endParaRPr lang="en-GB" sz="1400" dirty="0"/>
                    </a:p>
                  </a:txBody>
                  <a:tcPr/>
                </a:tc>
                <a:tc>
                  <a:txBody>
                    <a:bodyPr/>
                    <a:lstStyle/>
                    <a:p>
                      <a:r>
                        <a:rPr lang="en-US" sz="1400" dirty="0"/>
                        <a:t>0</a:t>
                      </a:r>
                      <a:endParaRPr lang="en-GB" sz="1400" dirty="0"/>
                    </a:p>
                  </a:txBody>
                  <a:tcPr/>
                </a:tc>
                <a:tc>
                  <a:txBody>
                    <a:bodyPr/>
                    <a:lstStyle/>
                    <a:p>
                      <a:r>
                        <a:rPr lang="en-US" sz="1400" dirty="0"/>
                        <a:t>1</a:t>
                      </a:r>
                      <a:endParaRPr lang="en-GB" sz="1400" dirty="0"/>
                    </a:p>
                  </a:txBody>
                  <a:tcPr/>
                </a:tc>
                <a:tc>
                  <a:txBody>
                    <a:bodyPr/>
                    <a:lstStyle/>
                    <a:p>
                      <a:r>
                        <a:rPr lang="en-US" sz="1400" dirty="0"/>
                        <a:t>0</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t>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871805604"/>
                  </a:ext>
                </a:extLst>
              </a:tr>
              <a:tr h="221572">
                <a:tc>
                  <a:txBody>
                    <a:bodyPr/>
                    <a:lstStyle/>
                    <a:p>
                      <a:r>
                        <a:rPr lang="en-US" sz="1400" dirty="0"/>
                        <a:t>0</a:t>
                      </a:r>
                      <a:endParaRPr lang="en-GB" sz="1400" dirty="0"/>
                    </a:p>
                  </a:txBody>
                  <a:tcPr/>
                </a:tc>
                <a:tc>
                  <a:txBody>
                    <a:bodyPr/>
                    <a:lstStyle/>
                    <a:p>
                      <a:r>
                        <a:rPr lang="en-US" sz="1400" dirty="0"/>
                        <a:t>0</a:t>
                      </a:r>
                      <a:endParaRPr lang="en-GB" sz="1400" dirty="0"/>
                    </a:p>
                  </a:txBody>
                  <a:tcPr/>
                </a:tc>
                <a:tc>
                  <a:txBody>
                    <a:bodyPr/>
                    <a:lstStyle/>
                    <a:p>
                      <a:r>
                        <a:rPr lang="en-US" sz="1400" dirty="0"/>
                        <a:t>1</a:t>
                      </a:r>
                      <a:endParaRPr lang="en-GB" sz="1400" dirty="0"/>
                    </a:p>
                  </a:txBody>
                  <a:tcPr/>
                </a:tc>
                <a:tc>
                  <a:txBody>
                    <a:bodyPr/>
                    <a:lstStyle/>
                    <a:p>
                      <a:r>
                        <a:rPr lang="en-US" sz="1400" dirty="0"/>
                        <a:t>1</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t>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055698194"/>
                  </a:ext>
                </a:extLst>
              </a:tr>
              <a:tr h="221572">
                <a:tc>
                  <a:txBody>
                    <a:bodyPr/>
                    <a:lstStyle/>
                    <a:p>
                      <a:r>
                        <a:rPr lang="en-US" sz="1400" dirty="0"/>
                        <a:t>..</a:t>
                      </a:r>
                      <a:endParaRPr lang="en-GB" sz="1400" dirty="0"/>
                    </a:p>
                  </a:txBody>
                  <a:tcPr/>
                </a:tc>
                <a:tc>
                  <a:txBody>
                    <a:bodyPr/>
                    <a:lstStyle/>
                    <a:p>
                      <a:r>
                        <a:rPr lang="en-US" sz="1400" dirty="0"/>
                        <a:t>..</a:t>
                      </a:r>
                      <a:endParaRPr lang="en-GB" sz="1400" dirty="0"/>
                    </a:p>
                  </a:txBody>
                  <a:tcPr/>
                </a:tc>
                <a:tc>
                  <a:txBody>
                    <a:bodyPr/>
                    <a:lstStyle/>
                    <a:p>
                      <a:r>
                        <a:rPr lang="en-US" sz="1400" dirty="0"/>
                        <a:t>..</a:t>
                      </a:r>
                      <a:endParaRPr lang="en-GB" sz="1400" dirty="0"/>
                    </a:p>
                  </a:txBody>
                  <a:tcPr/>
                </a:tc>
                <a:tc>
                  <a:txBody>
                    <a:bodyPr/>
                    <a:lstStyle/>
                    <a:p>
                      <a:r>
                        <a:rPr lang="en-US" sz="1400" dirty="0"/>
                        <a:t>..</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08953767"/>
                  </a:ext>
                </a:extLst>
              </a:tr>
              <a:tr h="221572">
                <a:tc>
                  <a:txBody>
                    <a:bodyPr/>
                    <a:lstStyle/>
                    <a:p>
                      <a:r>
                        <a:rPr lang="en-US" sz="1400" dirty="0"/>
                        <a:t>..</a:t>
                      </a:r>
                      <a:endParaRPr lang="en-GB" sz="1400" dirty="0"/>
                    </a:p>
                  </a:txBody>
                  <a:tcPr/>
                </a:tc>
                <a:tc>
                  <a:txBody>
                    <a:bodyPr/>
                    <a:lstStyle/>
                    <a:p>
                      <a:r>
                        <a:rPr lang="en-US" sz="1400" dirty="0"/>
                        <a:t>..</a:t>
                      </a:r>
                      <a:endParaRPr lang="en-GB" sz="1400" dirty="0"/>
                    </a:p>
                  </a:txBody>
                  <a:tcPr/>
                </a:tc>
                <a:tc>
                  <a:txBody>
                    <a:bodyPr/>
                    <a:lstStyle/>
                    <a:p>
                      <a:r>
                        <a:rPr lang="en-US" sz="1400" dirty="0"/>
                        <a:t>..</a:t>
                      </a:r>
                      <a:endParaRPr lang="en-GB" sz="1400" dirty="0"/>
                    </a:p>
                  </a:txBody>
                  <a:tcPr/>
                </a:tc>
                <a:tc>
                  <a:txBody>
                    <a:bodyPr/>
                    <a:lstStyle/>
                    <a:p>
                      <a:r>
                        <a:rPr lang="en-US" sz="1400" dirty="0"/>
                        <a:t>..</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09449061"/>
                  </a:ext>
                </a:extLst>
              </a:tr>
              <a:tr h="221572">
                <a:tc>
                  <a:txBody>
                    <a:bodyPr/>
                    <a:lstStyle/>
                    <a:p>
                      <a:r>
                        <a:rPr lang="en-US" sz="1400" dirty="0"/>
                        <a:t>1</a:t>
                      </a:r>
                      <a:endParaRPr lang="en-GB" sz="1400" dirty="0"/>
                    </a:p>
                  </a:txBody>
                  <a:tcPr/>
                </a:tc>
                <a:tc>
                  <a:txBody>
                    <a:bodyPr/>
                    <a:lstStyle/>
                    <a:p>
                      <a:r>
                        <a:rPr lang="en-US" sz="1400" dirty="0"/>
                        <a:t>1</a:t>
                      </a:r>
                      <a:endParaRPr lang="en-GB" sz="1400" dirty="0"/>
                    </a:p>
                  </a:txBody>
                  <a:tcPr/>
                </a:tc>
                <a:tc>
                  <a:txBody>
                    <a:bodyPr/>
                    <a:lstStyle/>
                    <a:p>
                      <a:r>
                        <a:rPr lang="en-US" sz="1400" dirty="0"/>
                        <a:t>1</a:t>
                      </a:r>
                      <a:endParaRPr lang="en-GB" sz="1400" dirty="0"/>
                    </a:p>
                  </a:txBody>
                  <a:tcPr/>
                </a:tc>
                <a:tc>
                  <a:txBody>
                    <a:bodyPr/>
                    <a:lstStyle/>
                    <a:p>
                      <a:r>
                        <a:rPr lang="en-US" sz="1400" dirty="0"/>
                        <a:t>1</a:t>
                      </a:r>
                      <a:endParaRPr lang="en-GB" sz="1400" dirty="0"/>
                    </a:p>
                  </a:txBody>
                  <a:tcPr>
                    <a:lnR w="12700" cap="flat" cmpd="sng" algn="ctr">
                      <a:solidFill>
                        <a:schemeClr val="tx1"/>
                      </a:solidFill>
                      <a:prstDash val="solid"/>
                      <a:round/>
                      <a:headEnd type="none" w="med" len="med"/>
                      <a:tailEnd type="none" w="med" len="med"/>
                    </a:lnR>
                  </a:tcPr>
                </a:tc>
                <a:tc>
                  <a:txBody>
                    <a:bodyPr/>
                    <a:lstStyle/>
                    <a:p>
                      <a:r>
                        <a:rPr lang="en-US" sz="1400" dirty="0"/>
                        <a:t>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992533396"/>
                  </a:ext>
                </a:extLst>
              </a:tr>
            </a:tbl>
          </a:graphicData>
        </a:graphic>
      </p:graphicFrame>
      <p:pic>
        <p:nvPicPr>
          <p:cNvPr id="11" name="Picture 4" descr="Testing of Switch Blocks in Three-Dimensional FPGA | Semantic Scholar">
            <a:extLst>
              <a:ext uri="{FF2B5EF4-FFF2-40B4-BE49-F238E27FC236}">
                <a16:creationId xmlns:a16="http://schemas.microsoft.com/office/drawing/2014/main" id="{26451A6F-ACAD-B9AC-ED27-358C371A7A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048"/>
          <a:stretch/>
        </p:blipFill>
        <p:spPr bwMode="auto">
          <a:xfrm>
            <a:off x="3923928" y="1419622"/>
            <a:ext cx="4324375" cy="330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83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83D46-9A96-5257-AC60-9C897C13F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45645-CD18-6A11-0A66-42FE48EF1A54}"/>
              </a:ext>
            </a:extLst>
          </p:cNvPr>
          <p:cNvSpPr>
            <a:spLocks noGrp="1"/>
          </p:cNvSpPr>
          <p:nvPr>
            <p:ph type="title"/>
          </p:nvPr>
        </p:nvSpPr>
        <p:spPr/>
        <p:txBody>
          <a:bodyPr/>
          <a:lstStyle/>
          <a:p>
            <a:r>
              <a:rPr lang="en-US" b="0" i="0">
                <a:solidFill>
                  <a:schemeClr val="tx1"/>
                </a:solidFill>
                <a:effectLst/>
                <a:latin typeface="Söhne"/>
              </a:rPr>
              <a:t>Why NOT GPUs?</a:t>
            </a:r>
            <a:endParaRPr lang="en-US" dirty="0"/>
          </a:p>
        </p:txBody>
      </p:sp>
      <p:sp>
        <p:nvSpPr>
          <p:cNvPr id="3" name="Content Placeholder 2">
            <a:extLst>
              <a:ext uri="{FF2B5EF4-FFF2-40B4-BE49-F238E27FC236}">
                <a16:creationId xmlns:a16="http://schemas.microsoft.com/office/drawing/2014/main" id="{29BECF73-CB2A-FBC6-B168-2993B4E8E6B5}"/>
              </a:ext>
            </a:extLst>
          </p:cNvPr>
          <p:cNvSpPr>
            <a:spLocks noGrp="1"/>
          </p:cNvSpPr>
          <p:nvPr>
            <p:ph sz="half" idx="1"/>
          </p:nvPr>
        </p:nvSpPr>
        <p:spPr>
          <a:xfrm>
            <a:off x="330371" y="1752655"/>
            <a:ext cx="3953597" cy="2699487"/>
          </a:xfrm>
        </p:spPr>
        <p:txBody>
          <a:bodyPr>
            <a:normAutofit lnSpcReduction="10000"/>
          </a:bodyPr>
          <a:lstStyle/>
          <a:p>
            <a:pPr algn="just"/>
            <a:r>
              <a:rPr lang="en-US" b="0" i="0" dirty="0">
                <a:solidFill>
                  <a:schemeClr val="tx1"/>
                </a:solidFill>
                <a:effectLst/>
                <a:latin typeface="Söhne"/>
              </a:rPr>
              <a:t>Good throughput.</a:t>
            </a:r>
          </a:p>
          <a:p>
            <a:pPr algn="just"/>
            <a:r>
              <a:rPr lang="en-US" dirty="0">
                <a:latin typeface="Söhne"/>
              </a:rPr>
              <a:t>Good energy efficiency.</a:t>
            </a:r>
            <a:endParaRPr lang="en-US" b="0" i="0" dirty="0">
              <a:solidFill>
                <a:schemeClr val="tx1"/>
              </a:solidFill>
              <a:effectLst/>
              <a:latin typeface="Söhne"/>
            </a:endParaRPr>
          </a:p>
          <a:p>
            <a:pPr algn="just"/>
            <a:r>
              <a:rPr lang="en-US" b="0" i="0" dirty="0">
                <a:solidFill>
                  <a:schemeClr val="tx1"/>
                </a:solidFill>
                <a:effectLst/>
                <a:latin typeface="Söhne"/>
              </a:rPr>
              <a:t>Very bad latency. In the best case: more than 600 times the latency of a CPU!</a:t>
            </a:r>
            <a:endParaRPr lang="en-US" dirty="0"/>
          </a:p>
        </p:txBody>
      </p:sp>
      <p:pic>
        <p:nvPicPr>
          <p:cNvPr id="6" name="Graphic 5" descr="Learning">
            <a:extLst>
              <a:ext uri="{FF2B5EF4-FFF2-40B4-BE49-F238E27FC236}">
                <a16:creationId xmlns:a16="http://schemas.microsoft.com/office/drawing/2014/main" id="{15DD67BF-0677-2211-3993-958E3A7A8C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5" name="Picture 4">
            <a:extLst>
              <a:ext uri="{FF2B5EF4-FFF2-40B4-BE49-F238E27FC236}">
                <a16:creationId xmlns:a16="http://schemas.microsoft.com/office/drawing/2014/main" id="{CABC8DFA-C1DD-56F5-E7CF-69503F42D67D}"/>
              </a:ext>
            </a:extLst>
          </p:cNvPr>
          <p:cNvPicPr>
            <a:picLocks noChangeAspect="1"/>
          </p:cNvPicPr>
          <p:nvPr/>
        </p:nvPicPr>
        <p:blipFill>
          <a:blip r:embed="rId5"/>
          <a:stretch>
            <a:fillRect/>
          </a:stretch>
        </p:blipFill>
        <p:spPr>
          <a:xfrm>
            <a:off x="4224122" y="1688788"/>
            <a:ext cx="4919878" cy="1747058"/>
          </a:xfrm>
          <a:prstGeom prst="rect">
            <a:avLst/>
          </a:prstGeom>
        </p:spPr>
      </p:pic>
      <p:sp>
        <p:nvSpPr>
          <p:cNvPr id="7" name="TextBox 6">
            <a:extLst>
              <a:ext uri="{FF2B5EF4-FFF2-40B4-BE49-F238E27FC236}">
                <a16:creationId xmlns:a16="http://schemas.microsoft.com/office/drawing/2014/main" id="{9CA16F2D-C611-9A7B-FA73-E9302D448433}"/>
              </a:ext>
            </a:extLst>
          </p:cNvPr>
          <p:cNvSpPr txBox="1"/>
          <p:nvPr/>
        </p:nvSpPr>
        <p:spPr>
          <a:xfrm>
            <a:off x="92331" y="4752855"/>
            <a:ext cx="8640960" cy="338554"/>
          </a:xfrm>
          <a:prstGeom prst="rect">
            <a:avLst/>
          </a:prstGeom>
          <a:noFill/>
        </p:spPr>
        <p:txBody>
          <a:bodyPr wrap="square" rtlCol="0">
            <a:spAutoFit/>
          </a:bodyPr>
          <a:lstStyle/>
          <a:p>
            <a:r>
              <a:rPr lang="en-GB" sz="800" dirty="0"/>
              <a:t>S. R. Agrawal, V. Pistol, J. Pang, J. Tran, D. </a:t>
            </a:r>
            <a:r>
              <a:rPr lang="en-GB" sz="800" dirty="0" err="1"/>
              <a:t>Tarjan</a:t>
            </a:r>
            <a:r>
              <a:rPr lang="en-GB" sz="800" dirty="0"/>
              <a:t>, and A. R. </a:t>
            </a:r>
            <a:r>
              <a:rPr lang="en-GB" sz="800" dirty="0" err="1"/>
              <a:t>Lebeck</a:t>
            </a:r>
            <a:r>
              <a:rPr lang="en-GB" sz="800" dirty="0"/>
              <a:t>, “Rhythm: Harnessing Data Parallel Hardware for Server Workloads,” in Proceedings of the 19th International Conference on Architectural Support for Programming Languages and Operating Systems, 2014. </a:t>
            </a:r>
          </a:p>
        </p:txBody>
      </p:sp>
      <p:pic>
        <p:nvPicPr>
          <p:cNvPr id="9" name="Picture 8">
            <a:extLst>
              <a:ext uri="{FF2B5EF4-FFF2-40B4-BE49-F238E27FC236}">
                <a16:creationId xmlns:a16="http://schemas.microsoft.com/office/drawing/2014/main" id="{CF33981A-0F26-1F2D-CA23-364158B0668D}"/>
              </a:ext>
            </a:extLst>
          </p:cNvPr>
          <p:cNvPicPr>
            <a:picLocks noChangeAspect="1"/>
          </p:cNvPicPr>
          <p:nvPr/>
        </p:nvPicPr>
        <p:blipFill>
          <a:blip r:embed="rId6"/>
          <a:stretch>
            <a:fillRect/>
          </a:stretch>
        </p:blipFill>
        <p:spPr>
          <a:xfrm>
            <a:off x="4224122" y="3462437"/>
            <a:ext cx="2736304" cy="1263827"/>
          </a:xfrm>
          <a:prstGeom prst="rect">
            <a:avLst/>
          </a:prstGeom>
        </p:spPr>
      </p:pic>
    </p:spTree>
    <p:extLst>
      <p:ext uri="{BB962C8B-B14F-4D97-AF65-F5344CB8AC3E}">
        <p14:creationId xmlns:p14="http://schemas.microsoft.com/office/powerpoint/2010/main" val="93720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8B1ED-E7EE-08FA-AC6B-89338DF23B80}"/>
              </a:ext>
            </a:extLst>
          </p:cNvPr>
          <p:cNvSpPr>
            <a:spLocks noGrp="1"/>
          </p:cNvSpPr>
          <p:nvPr>
            <p:ph type="ftr" sz="quarter" idx="11"/>
          </p:nvPr>
        </p:nvSpPr>
        <p:spPr/>
        <p:txBody>
          <a:bodyPr/>
          <a:lstStyle/>
          <a:p>
            <a:r>
              <a:rPr lang="en-GB"/>
              <a:t>https://www.cs.ucy.ac.cy/courses/EPL646</a:t>
            </a:r>
            <a:endParaRPr lang="el-GR"/>
          </a:p>
        </p:txBody>
      </p:sp>
      <p:sp>
        <p:nvSpPr>
          <p:cNvPr id="6" name="Slide Number Placeholder 5">
            <a:extLst>
              <a:ext uri="{FF2B5EF4-FFF2-40B4-BE49-F238E27FC236}">
                <a16:creationId xmlns:a16="http://schemas.microsoft.com/office/drawing/2014/main" id="{39EFC2B9-70AA-5B4B-EA76-4855BD22924F}"/>
              </a:ext>
            </a:extLst>
          </p:cNvPr>
          <p:cNvSpPr>
            <a:spLocks noGrp="1"/>
          </p:cNvSpPr>
          <p:nvPr>
            <p:ph type="sldNum" sz="quarter" idx="12"/>
          </p:nvPr>
        </p:nvSpPr>
        <p:spPr/>
        <p:txBody>
          <a:bodyPr/>
          <a:lstStyle/>
          <a:p>
            <a:fld id="{D3F1D1C4-C2D9-4231-9FB2-B2D9D97AA41D}" type="slidenum">
              <a:rPr lang="el-GR" smtClean="0"/>
              <a:pPr/>
              <a:t>22</a:t>
            </a:fld>
            <a:endParaRPr lang="el-GR"/>
          </a:p>
        </p:txBody>
      </p:sp>
      <p:sp>
        <p:nvSpPr>
          <p:cNvPr id="7" name="Arrow: Right 6">
            <a:extLst>
              <a:ext uri="{FF2B5EF4-FFF2-40B4-BE49-F238E27FC236}">
                <a16:creationId xmlns:a16="http://schemas.microsoft.com/office/drawing/2014/main" id="{C619A331-2FA3-DF57-DD2A-317C65030164}"/>
              </a:ext>
            </a:extLst>
          </p:cNvPr>
          <p:cNvSpPr/>
          <p:nvPr/>
        </p:nvSpPr>
        <p:spPr>
          <a:xfrm>
            <a:off x="2181804" y="2425737"/>
            <a:ext cx="3832912"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RDMA Network</a:t>
            </a:r>
            <a:endParaRPr lang="en-GB" dirty="0"/>
          </a:p>
        </p:txBody>
      </p:sp>
      <p:cxnSp>
        <p:nvCxnSpPr>
          <p:cNvPr id="18" name="Straight Arrow Connector 17">
            <a:extLst>
              <a:ext uri="{FF2B5EF4-FFF2-40B4-BE49-F238E27FC236}">
                <a16:creationId xmlns:a16="http://schemas.microsoft.com/office/drawing/2014/main" id="{C7CCE54D-6CAF-1D66-E15B-BCF42DD325AE}"/>
              </a:ext>
            </a:extLst>
          </p:cNvPr>
          <p:cNvCxnSpPr>
            <a:cxnSpLocks/>
            <a:endCxn id="19" idx="2"/>
          </p:cNvCxnSpPr>
          <p:nvPr/>
        </p:nvCxnSpPr>
        <p:spPr>
          <a:xfrm flipV="1">
            <a:off x="2895825" y="2260523"/>
            <a:ext cx="0" cy="280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7F48C34-CEBE-7718-7331-794144DB9262}"/>
              </a:ext>
            </a:extLst>
          </p:cNvPr>
          <p:cNvSpPr/>
          <p:nvPr/>
        </p:nvSpPr>
        <p:spPr>
          <a:xfrm>
            <a:off x="2355766" y="1612451"/>
            <a:ext cx="1080118" cy="64807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Compute Node</a:t>
            </a:r>
            <a:endParaRPr lang="en-GB" dirty="0"/>
          </a:p>
        </p:txBody>
      </p:sp>
      <p:cxnSp>
        <p:nvCxnSpPr>
          <p:cNvPr id="20" name="Straight Arrow Connector 19">
            <a:extLst>
              <a:ext uri="{FF2B5EF4-FFF2-40B4-BE49-F238E27FC236}">
                <a16:creationId xmlns:a16="http://schemas.microsoft.com/office/drawing/2014/main" id="{F9DF905A-4CD1-AEA3-1CDE-9FEDA880B472}"/>
              </a:ext>
            </a:extLst>
          </p:cNvPr>
          <p:cNvCxnSpPr>
            <a:cxnSpLocks/>
            <a:endCxn id="21" idx="2"/>
          </p:cNvCxnSpPr>
          <p:nvPr/>
        </p:nvCxnSpPr>
        <p:spPr>
          <a:xfrm flipV="1">
            <a:off x="4188167" y="2260523"/>
            <a:ext cx="0" cy="280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072DB4-8B5C-B534-58F1-A3A6A692FCBB}"/>
              </a:ext>
            </a:extLst>
          </p:cNvPr>
          <p:cNvSpPr/>
          <p:nvPr/>
        </p:nvSpPr>
        <p:spPr>
          <a:xfrm>
            <a:off x="3648108" y="1612451"/>
            <a:ext cx="1080118" cy="64807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Compute Node</a:t>
            </a:r>
            <a:endParaRPr lang="en-GB" dirty="0"/>
          </a:p>
        </p:txBody>
      </p:sp>
      <p:cxnSp>
        <p:nvCxnSpPr>
          <p:cNvPr id="22" name="Straight Arrow Connector 21">
            <a:extLst>
              <a:ext uri="{FF2B5EF4-FFF2-40B4-BE49-F238E27FC236}">
                <a16:creationId xmlns:a16="http://schemas.microsoft.com/office/drawing/2014/main" id="{9965DDC8-7D0A-FE71-4D3E-08B7E8577954}"/>
              </a:ext>
            </a:extLst>
          </p:cNvPr>
          <p:cNvCxnSpPr>
            <a:cxnSpLocks/>
            <a:endCxn id="23" idx="2"/>
          </p:cNvCxnSpPr>
          <p:nvPr/>
        </p:nvCxnSpPr>
        <p:spPr>
          <a:xfrm flipV="1">
            <a:off x="5484311" y="2260523"/>
            <a:ext cx="0" cy="280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27CCAA8-1239-7C9D-B635-271181A63527}"/>
              </a:ext>
            </a:extLst>
          </p:cNvPr>
          <p:cNvSpPr/>
          <p:nvPr/>
        </p:nvSpPr>
        <p:spPr>
          <a:xfrm>
            <a:off x="4944252" y="1612451"/>
            <a:ext cx="1080118" cy="64807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Compute Node</a:t>
            </a:r>
            <a:endParaRPr lang="en-GB" dirty="0"/>
          </a:p>
        </p:txBody>
      </p:sp>
      <p:sp>
        <p:nvSpPr>
          <p:cNvPr id="25" name="TextBox 24">
            <a:extLst>
              <a:ext uri="{FF2B5EF4-FFF2-40B4-BE49-F238E27FC236}">
                <a16:creationId xmlns:a16="http://schemas.microsoft.com/office/drawing/2014/main" id="{C21C864B-88E4-0840-15A4-7153C9E56D57}"/>
              </a:ext>
            </a:extLst>
          </p:cNvPr>
          <p:cNvSpPr txBox="1"/>
          <p:nvPr/>
        </p:nvSpPr>
        <p:spPr>
          <a:xfrm>
            <a:off x="6066434" y="2318595"/>
            <a:ext cx="903899" cy="646331"/>
          </a:xfrm>
          <a:prstGeom prst="rect">
            <a:avLst/>
          </a:prstGeom>
          <a:noFill/>
          <a:ln w="28575">
            <a:solidFill>
              <a:schemeClr val="tx1"/>
            </a:solidFill>
          </a:ln>
        </p:spPr>
        <p:txBody>
          <a:bodyPr wrap="square" rtlCol="0">
            <a:spAutoFit/>
          </a:bodyPr>
          <a:lstStyle/>
          <a:p>
            <a:r>
              <a:rPr lang="en-US" dirty="0"/>
              <a:t>Storage Nodes</a:t>
            </a:r>
            <a:endParaRPr lang="en-GB" dirty="0"/>
          </a:p>
        </p:txBody>
      </p:sp>
      <p:cxnSp>
        <p:nvCxnSpPr>
          <p:cNvPr id="37" name="Straight Arrow Connector 36">
            <a:extLst>
              <a:ext uri="{FF2B5EF4-FFF2-40B4-BE49-F238E27FC236}">
                <a16:creationId xmlns:a16="http://schemas.microsoft.com/office/drawing/2014/main" id="{C3380028-FC55-5D20-8F20-08D2631962EA}"/>
              </a:ext>
            </a:extLst>
          </p:cNvPr>
          <p:cNvCxnSpPr>
            <a:cxnSpLocks/>
            <a:stCxn id="38" idx="0"/>
          </p:cNvCxnSpPr>
          <p:nvPr/>
        </p:nvCxnSpPr>
        <p:spPr>
          <a:xfrm flipH="1" flipV="1">
            <a:off x="3023828" y="2771589"/>
            <a:ext cx="2556" cy="3131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1CAB595-9C6A-5C82-8C35-7658E0B5CC22}"/>
              </a:ext>
            </a:extLst>
          </p:cNvPr>
          <p:cNvSpPr/>
          <p:nvPr/>
        </p:nvSpPr>
        <p:spPr>
          <a:xfrm>
            <a:off x="2270300" y="3084699"/>
            <a:ext cx="1512168" cy="102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Disaggregated Memory Node</a:t>
            </a:r>
            <a:endParaRPr lang="en-GB" dirty="0"/>
          </a:p>
        </p:txBody>
      </p:sp>
      <p:cxnSp>
        <p:nvCxnSpPr>
          <p:cNvPr id="39" name="Straight Arrow Connector 38">
            <a:extLst>
              <a:ext uri="{FF2B5EF4-FFF2-40B4-BE49-F238E27FC236}">
                <a16:creationId xmlns:a16="http://schemas.microsoft.com/office/drawing/2014/main" id="{1D23EF99-1506-7862-9DED-F205894B1A00}"/>
              </a:ext>
            </a:extLst>
          </p:cNvPr>
          <p:cNvCxnSpPr>
            <a:cxnSpLocks/>
            <a:stCxn id="40" idx="0"/>
          </p:cNvCxnSpPr>
          <p:nvPr/>
        </p:nvCxnSpPr>
        <p:spPr>
          <a:xfrm flipH="1" flipV="1">
            <a:off x="4821472" y="2762696"/>
            <a:ext cx="2556" cy="31311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E7ADD21-5440-A9CE-3C93-F74E3253E3DF}"/>
              </a:ext>
            </a:extLst>
          </p:cNvPr>
          <p:cNvSpPr/>
          <p:nvPr/>
        </p:nvSpPr>
        <p:spPr>
          <a:xfrm>
            <a:off x="4067944" y="3075806"/>
            <a:ext cx="1512168" cy="102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Disaggregated Memory Node</a:t>
            </a:r>
            <a:endParaRPr lang="en-GB" dirty="0"/>
          </a:p>
        </p:txBody>
      </p:sp>
      <p:cxnSp>
        <p:nvCxnSpPr>
          <p:cNvPr id="42" name="Straight Connector 41">
            <a:extLst>
              <a:ext uri="{FF2B5EF4-FFF2-40B4-BE49-F238E27FC236}">
                <a16:creationId xmlns:a16="http://schemas.microsoft.com/office/drawing/2014/main" id="{8DF2F66B-88D0-A0B6-FE68-C95DDC9FE637}"/>
              </a:ext>
            </a:extLst>
          </p:cNvPr>
          <p:cNvCxnSpPr>
            <a:cxnSpLocks/>
          </p:cNvCxnSpPr>
          <p:nvPr/>
        </p:nvCxnSpPr>
        <p:spPr>
          <a:xfrm>
            <a:off x="5577556" y="4083918"/>
            <a:ext cx="705905" cy="41264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3616AEE-D1FD-F8C0-F7F9-B1D345EA6F60}"/>
              </a:ext>
            </a:extLst>
          </p:cNvPr>
          <p:cNvCxnSpPr>
            <a:cxnSpLocks/>
          </p:cNvCxnSpPr>
          <p:nvPr/>
        </p:nvCxnSpPr>
        <p:spPr>
          <a:xfrm flipV="1">
            <a:off x="5577556" y="3068918"/>
            <a:ext cx="705905" cy="1578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BDE323A-2A29-C658-B6EF-740AAAA3938E}"/>
              </a:ext>
            </a:extLst>
          </p:cNvPr>
          <p:cNvSpPr/>
          <p:nvPr/>
        </p:nvSpPr>
        <p:spPr>
          <a:xfrm>
            <a:off x="6274085" y="3066473"/>
            <a:ext cx="1576432" cy="1427647"/>
          </a:xfrm>
          <a:prstGeom prst="rect">
            <a:avLst/>
          </a:prstGeom>
          <a:ln w="381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5" name="Rectangle 54">
            <a:extLst>
              <a:ext uri="{FF2B5EF4-FFF2-40B4-BE49-F238E27FC236}">
                <a16:creationId xmlns:a16="http://schemas.microsoft.com/office/drawing/2014/main" id="{92C9AEBA-0E6D-EFFF-0AF3-7FFAA8F0A0AB}"/>
              </a:ext>
            </a:extLst>
          </p:cNvPr>
          <p:cNvSpPr/>
          <p:nvPr/>
        </p:nvSpPr>
        <p:spPr>
          <a:xfrm>
            <a:off x="6311199" y="3083792"/>
            <a:ext cx="1501161" cy="495163"/>
          </a:xfrm>
          <a:prstGeom prst="rect">
            <a:avLst/>
          </a:prstGeom>
          <a:ln w="571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dirty="0">
                <a:solidFill>
                  <a:sysClr val="windowText" lastClr="000000"/>
                </a:solidFill>
              </a:rPr>
              <a:t>SmartNIC - FPGA</a:t>
            </a:r>
            <a:endParaRPr lang="en-GB" sz="1600" dirty="0">
              <a:solidFill>
                <a:sysClr val="windowText" lastClr="000000"/>
              </a:solidFill>
            </a:endParaRPr>
          </a:p>
        </p:txBody>
      </p:sp>
      <p:sp>
        <p:nvSpPr>
          <p:cNvPr id="63" name="Rectangle 62">
            <a:extLst>
              <a:ext uri="{FF2B5EF4-FFF2-40B4-BE49-F238E27FC236}">
                <a16:creationId xmlns:a16="http://schemas.microsoft.com/office/drawing/2014/main" id="{E247E661-313C-B646-6B88-3DB79E28F97E}"/>
              </a:ext>
            </a:extLst>
          </p:cNvPr>
          <p:cNvSpPr/>
          <p:nvPr/>
        </p:nvSpPr>
        <p:spPr>
          <a:xfrm rot="16200000">
            <a:off x="5996492" y="3891812"/>
            <a:ext cx="891509" cy="2686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Dram</a:t>
            </a:r>
            <a:endParaRPr lang="en-GB" dirty="0"/>
          </a:p>
        </p:txBody>
      </p:sp>
      <p:sp>
        <p:nvSpPr>
          <p:cNvPr id="1024" name="Rectangle 1023">
            <a:extLst>
              <a:ext uri="{FF2B5EF4-FFF2-40B4-BE49-F238E27FC236}">
                <a16:creationId xmlns:a16="http://schemas.microsoft.com/office/drawing/2014/main" id="{25563037-69DE-F660-DD25-D773EF51A077}"/>
              </a:ext>
            </a:extLst>
          </p:cNvPr>
          <p:cNvSpPr/>
          <p:nvPr/>
        </p:nvSpPr>
        <p:spPr>
          <a:xfrm rot="16200000">
            <a:off x="6284041" y="3891812"/>
            <a:ext cx="891509" cy="2686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Dram</a:t>
            </a:r>
            <a:endParaRPr lang="en-GB" dirty="0"/>
          </a:p>
        </p:txBody>
      </p:sp>
      <p:sp>
        <p:nvSpPr>
          <p:cNvPr id="1025" name="Rectangle 1024">
            <a:extLst>
              <a:ext uri="{FF2B5EF4-FFF2-40B4-BE49-F238E27FC236}">
                <a16:creationId xmlns:a16="http://schemas.microsoft.com/office/drawing/2014/main" id="{9B1510A3-6DEE-F4B3-DF5F-A4A6B8A1E6FA}"/>
              </a:ext>
            </a:extLst>
          </p:cNvPr>
          <p:cNvSpPr/>
          <p:nvPr/>
        </p:nvSpPr>
        <p:spPr>
          <a:xfrm rot="16200000">
            <a:off x="6572934" y="3893813"/>
            <a:ext cx="891509" cy="2686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Dram</a:t>
            </a:r>
            <a:endParaRPr lang="en-GB" dirty="0"/>
          </a:p>
        </p:txBody>
      </p:sp>
      <p:sp>
        <p:nvSpPr>
          <p:cNvPr id="1028" name="Rectangle 1027">
            <a:extLst>
              <a:ext uri="{FF2B5EF4-FFF2-40B4-BE49-F238E27FC236}">
                <a16:creationId xmlns:a16="http://schemas.microsoft.com/office/drawing/2014/main" id="{09B57ACB-91B8-D3A4-E02D-8DD7A72863CF}"/>
              </a:ext>
            </a:extLst>
          </p:cNvPr>
          <p:cNvSpPr/>
          <p:nvPr/>
        </p:nvSpPr>
        <p:spPr>
          <a:xfrm rot="16200000">
            <a:off x="7232816" y="3896695"/>
            <a:ext cx="891509" cy="2686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Dram</a:t>
            </a:r>
            <a:endParaRPr lang="en-GB" dirty="0"/>
          </a:p>
        </p:txBody>
      </p:sp>
      <p:sp>
        <p:nvSpPr>
          <p:cNvPr id="1030" name="TextBox 1029">
            <a:extLst>
              <a:ext uri="{FF2B5EF4-FFF2-40B4-BE49-F238E27FC236}">
                <a16:creationId xmlns:a16="http://schemas.microsoft.com/office/drawing/2014/main" id="{6FB6BA54-41B9-AD9B-1CAE-DB4651DCEA6D}"/>
              </a:ext>
            </a:extLst>
          </p:cNvPr>
          <p:cNvSpPr txBox="1"/>
          <p:nvPr/>
        </p:nvSpPr>
        <p:spPr>
          <a:xfrm>
            <a:off x="7195773" y="3782741"/>
            <a:ext cx="417948" cy="369332"/>
          </a:xfrm>
          <a:prstGeom prst="rect">
            <a:avLst/>
          </a:prstGeom>
          <a:noFill/>
        </p:spPr>
        <p:txBody>
          <a:bodyPr wrap="square" rtlCol="0">
            <a:spAutoFit/>
          </a:bodyPr>
          <a:lstStyle/>
          <a:p>
            <a:r>
              <a:rPr lang="en-US" dirty="0"/>
              <a:t>…</a:t>
            </a:r>
            <a:endParaRPr lang="en-GB" dirty="0"/>
          </a:p>
        </p:txBody>
      </p:sp>
      <p:pic>
        <p:nvPicPr>
          <p:cNvPr id="1031" name="Picture 1030">
            <a:extLst>
              <a:ext uri="{FF2B5EF4-FFF2-40B4-BE49-F238E27FC236}">
                <a16:creationId xmlns:a16="http://schemas.microsoft.com/office/drawing/2014/main" id="{2F78AE1F-C8AE-FA69-A25B-619374CE511B}"/>
              </a:ext>
            </a:extLst>
          </p:cNvPr>
          <p:cNvPicPr>
            <a:picLocks noChangeAspect="1"/>
          </p:cNvPicPr>
          <p:nvPr/>
        </p:nvPicPr>
        <p:blipFill rotWithShape="1">
          <a:blip r:embed="rId2"/>
          <a:srcRect l="-2271" t="-5166" r="-2187" b="-1"/>
          <a:stretch/>
        </p:blipFill>
        <p:spPr>
          <a:xfrm>
            <a:off x="-12733" y="-50488"/>
            <a:ext cx="2941404" cy="1575179"/>
          </a:xfrm>
          <a:prstGeom prst="rect">
            <a:avLst/>
          </a:prstGeom>
          <a:ln w="12700">
            <a:solidFill>
              <a:schemeClr val="tx1"/>
            </a:solidFill>
          </a:ln>
        </p:spPr>
      </p:pic>
    </p:spTree>
    <p:extLst>
      <p:ext uri="{BB962C8B-B14F-4D97-AF65-F5344CB8AC3E}">
        <p14:creationId xmlns:p14="http://schemas.microsoft.com/office/powerpoint/2010/main" val="213192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70000" lnSpcReduction="20000"/>
          </a:bodyPr>
          <a:lstStyle/>
          <a:p>
            <a:pPr algn="just"/>
            <a:r>
              <a:rPr lang="en-US" dirty="0">
                <a:solidFill>
                  <a:schemeClr val="tx1"/>
                </a:solidFill>
                <a:latin typeface="Söhne"/>
              </a:rPr>
              <a:t>What are FPGAs?</a:t>
            </a:r>
          </a:p>
          <a:p>
            <a:pPr algn="just"/>
            <a:r>
              <a:rPr lang="en-US" dirty="0">
                <a:latin typeface="Söhne"/>
              </a:rPr>
              <a:t>Datacenter configuration issues.</a:t>
            </a:r>
          </a:p>
          <a:p>
            <a:pPr algn="just"/>
            <a:r>
              <a:rPr lang="en-US" b="1" dirty="0">
                <a:latin typeface="Söhne"/>
              </a:rPr>
              <a:t>Farview</a:t>
            </a:r>
          </a:p>
          <a:p>
            <a:pPr algn="just"/>
            <a:r>
              <a:rPr lang="en-US" dirty="0">
                <a:latin typeface="Söhne"/>
              </a:rPr>
              <a:t>Approximate Nearest Neighbor search.</a:t>
            </a:r>
          </a:p>
          <a:p>
            <a:pPr algn="just"/>
            <a:r>
              <a:rPr lang="en-US" b="1" dirty="0" err="1">
                <a:latin typeface="Söhne"/>
              </a:rPr>
              <a:t>Vectie</a:t>
            </a:r>
            <a:endParaRPr lang="en-US" b="1" dirty="0">
              <a:latin typeface="Söhne"/>
            </a:endParaRPr>
          </a:p>
          <a:p>
            <a:pPr algn="just"/>
            <a:r>
              <a:rPr lang="en-US" dirty="0">
                <a:latin typeface="Söhne"/>
              </a:rPr>
              <a:t>Recommendation Systems. </a:t>
            </a:r>
          </a:p>
          <a:p>
            <a:pPr algn="just"/>
            <a:r>
              <a:rPr lang="en-US" b="1" dirty="0" err="1">
                <a:latin typeface="Söhne"/>
              </a:rPr>
              <a:t>Microrec</a:t>
            </a:r>
            <a:endParaRPr lang="en-US" b="1" dirty="0">
              <a:latin typeface="Söhne"/>
            </a:endParaRPr>
          </a:p>
          <a:p>
            <a:pPr algn="just"/>
            <a:r>
              <a:rPr lang="en-US" b="1" dirty="0">
                <a:latin typeface="Söhne"/>
              </a:rPr>
              <a:t>ACCL</a:t>
            </a:r>
          </a:p>
          <a:p>
            <a:pPr algn="just"/>
            <a:endParaRPr lang="en-US" b="1" dirty="0">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TextBox 3">
            <a:extLst>
              <a:ext uri="{FF2B5EF4-FFF2-40B4-BE49-F238E27FC236}">
                <a16:creationId xmlns:a16="http://schemas.microsoft.com/office/drawing/2014/main" id="{BF40806C-CDF3-1D8F-FE9A-C128C99D17F3}"/>
              </a:ext>
            </a:extLst>
          </p:cNvPr>
          <p:cNvSpPr txBox="1"/>
          <p:nvPr/>
        </p:nvSpPr>
        <p:spPr>
          <a:xfrm>
            <a:off x="0" y="4812173"/>
            <a:ext cx="8947286" cy="338554"/>
          </a:xfrm>
          <a:prstGeom prst="rect">
            <a:avLst/>
          </a:prstGeom>
          <a:noFill/>
        </p:spPr>
        <p:txBody>
          <a:bodyPr wrap="square" rtlCol="0">
            <a:spAutoFit/>
          </a:bodyPr>
          <a:lstStyle/>
          <a:p>
            <a:r>
              <a:rPr lang="en-GB" sz="1600" dirty="0"/>
              <a:t>*</a:t>
            </a:r>
            <a:r>
              <a:rPr lang="en-GB" sz="800" dirty="0"/>
              <a:t>https://community.hpe.com/t5/around-the-storage-block/data-center-transformation-the-road-to-400gbps-and-beyond/ba-p/7152221</a:t>
            </a:r>
          </a:p>
        </p:txBody>
      </p:sp>
      <p:sp>
        <p:nvSpPr>
          <p:cNvPr id="5" name="Slide Number Placeholder 7">
            <a:extLst>
              <a:ext uri="{FF2B5EF4-FFF2-40B4-BE49-F238E27FC236}">
                <a16:creationId xmlns:a16="http://schemas.microsoft.com/office/drawing/2014/main" id="{429500B5-86AB-6601-5360-F0CAA28AD174}"/>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3</a:t>
            </a:fld>
            <a:endParaRPr lang="el-GR" dirty="0">
              <a:latin typeface="Constantia" pitchFamily="18" charset="0"/>
            </a:endParaRPr>
          </a:p>
        </p:txBody>
      </p:sp>
    </p:spTree>
    <p:extLst>
      <p:ext uri="{BB962C8B-B14F-4D97-AF65-F5344CB8AC3E}">
        <p14:creationId xmlns:p14="http://schemas.microsoft.com/office/powerpoint/2010/main" val="99594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9F6C-249A-9262-0BE3-A2E5D1363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F4DCC-D58A-9818-7F85-ABC506165143}"/>
              </a:ext>
            </a:extLst>
          </p:cNvPr>
          <p:cNvSpPr>
            <a:spLocks noGrp="1"/>
          </p:cNvSpPr>
          <p:nvPr>
            <p:ph type="title"/>
          </p:nvPr>
        </p:nvSpPr>
        <p:spPr/>
        <p:txBody>
          <a:bodyPr/>
          <a:lstStyle/>
          <a:p>
            <a:r>
              <a:rPr lang="en-US" b="0" i="0" dirty="0">
                <a:solidFill>
                  <a:schemeClr val="tx1"/>
                </a:solidFill>
                <a:effectLst/>
                <a:latin typeface="Söhne"/>
              </a:rPr>
              <a:t>FPGA architecture</a:t>
            </a:r>
            <a:endParaRPr lang="en-US" dirty="0"/>
          </a:p>
        </p:txBody>
      </p:sp>
      <p:sp>
        <p:nvSpPr>
          <p:cNvPr id="3" name="Content Placeholder 2">
            <a:extLst>
              <a:ext uri="{FF2B5EF4-FFF2-40B4-BE49-F238E27FC236}">
                <a16:creationId xmlns:a16="http://schemas.microsoft.com/office/drawing/2014/main" id="{2CCD34B8-CCAD-F729-CEE6-B08F2EB21F33}"/>
              </a:ext>
            </a:extLst>
          </p:cNvPr>
          <p:cNvSpPr>
            <a:spLocks noGrp="1"/>
          </p:cNvSpPr>
          <p:nvPr>
            <p:ph sz="half" idx="1"/>
          </p:nvPr>
        </p:nvSpPr>
        <p:spPr>
          <a:xfrm>
            <a:off x="330371" y="1752655"/>
            <a:ext cx="5605060" cy="2619295"/>
          </a:xfrm>
        </p:spPr>
        <p:txBody>
          <a:bodyPr>
            <a:normAutofit fontScale="92500" lnSpcReduction="20000"/>
          </a:bodyPr>
          <a:lstStyle/>
          <a:p>
            <a:r>
              <a:rPr lang="en-US" dirty="0"/>
              <a:t>Composed of three main type of blocks.</a:t>
            </a:r>
          </a:p>
          <a:p>
            <a:r>
              <a:rPr lang="en-US" dirty="0"/>
              <a:t>CLBs have look up tables (ROMs) to return the result of a logical function.</a:t>
            </a:r>
          </a:p>
          <a:p>
            <a:r>
              <a:rPr lang="en-US" dirty="0"/>
              <a:t>SBs direct the data flow accordingly and form the final design.</a:t>
            </a:r>
          </a:p>
          <a:p>
            <a:r>
              <a:rPr lang="en-US" dirty="0"/>
              <a:t>IOBs, allow outside communication.</a:t>
            </a:r>
          </a:p>
        </p:txBody>
      </p:sp>
      <p:pic>
        <p:nvPicPr>
          <p:cNvPr id="6" name="Graphic 5" descr="Learning">
            <a:extLst>
              <a:ext uri="{FF2B5EF4-FFF2-40B4-BE49-F238E27FC236}">
                <a16:creationId xmlns:a16="http://schemas.microsoft.com/office/drawing/2014/main" id="{75E2E82D-0CDD-F132-F3B0-FBA4CCFAC4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1028" name="Picture 4" descr="What is FPGA? How does that work? - Quora">
            <a:extLst>
              <a:ext uri="{FF2B5EF4-FFF2-40B4-BE49-F238E27FC236}">
                <a16:creationId xmlns:a16="http://schemas.microsoft.com/office/drawing/2014/main" id="{9F9137F2-69ED-05F0-CA3B-ED18421A2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431" y="2387985"/>
            <a:ext cx="3208569" cy="1983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DEA504-26C5-AC81-8D0C-E1430F709AFA}"/>
              </a:ext>
            </a:extLst>
          </p:cNvPr>
          <p:cNvSpPr txBox="1"/>
          <p:nvPr/>
        </p:nvSpPr>
        <p:spPr>
          <a:xfrm>
            <a:off x="0" y="4812173"/>
            <a:ext cx="8947286" cy="338554"/>
          </a:xfrm>
          <a:prstGeom prst="rect">
            <a:avLst/>
          </a:prstGeom>
          <a:noFill/>
        </p:spPr>
        <p:txBody>
          <a:bodyPr wrap="square" rtlCol="0">
            <a:spAutoFit/>
          </a:bodyPr>
          <a:lstStyle/>
          <a:p>
            <a:r>
              <a:rPr lang="en-GB" sz="1600" dirty="0"/>
              <a:t>*</a:t>
            </a:r>
            <a:r>
              <a:rPr lang="en-GB" sz="800" dirty="0"/>
              <a:t>https://www.quora.com/What-is-FPGA-How-does-that-work</a:t>
            </a:r>
          </a:p>
        </p:txBody>
      </p:sp>
      <p:sp>
        <p:nvSpPr>
          <p:cNvPr id="5" name="TextBox 4">
            <a:extLst>
              <a:ext uri="{FF2B5EF4-FFF2-40B4-BE49-F238E27FC236}">
                <a16:creationId xmlns:a16="http://schemas.microsoft.com/office/drawing/2014/main" id="{D629DEB3-EDB8-4C2C-B801-D245F2EDBB6A}"/>
              </a:ext>
            </a:extLst>
          </p:cNvPr>
          <p:cNvSpPr txBox="1"/>
          <p:nvPr/>
        </p:nvSpPr>
        <p:spPr>
          <a:xfrm>
            <a:off x="8433701" y="2044871"/>
            <a:ext cx="504056" cy="584775"/>
          </a:xfrm>
          <a:prstGeom prst="rect">
            <a:avLst/>
          </a:prstGeom>
          <a:noFill/>
        </p:spPr>
        <p:txBody>
          <a:bodyPr wrap="square" rtlCol="0">
            <a:spAutoFit/>
          </a:bodyPr>
          <a:lstStyle/>
          <a:p>
            <a:r>
              <a:rPr lang="en-US" sz="3200" dirty="0"/>
              <a:t>*</a:t>
            </a:r>
            <a:endParaRPr lang="en-GB" dirty="0"/>
          </a:p>
        </p:txBody>
      </p:sp>
      <p:sp>
        <p:nvSpPr>
          <p:cNvPr id="7" name="Slide Number Placeholder 7">
            <a:extLst>
              <a:ext uri="{FF2B5EF4-FFF2-40B4-BE49-F238E27FC236}">
                <a16:creationId xmlns:a16="http://schemas.microsoft.com/office/drawing/2014/main" id="{5D935AE6-7715-1915-4E36-095A3B585C1B}"/>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4</a:t>
            </a:fld>
            <a:endParaRPr lang="el-GR" dirty="0">
              <a:latin typeface="Constantia" pitchFamily="18" charset="0"/>
            </a:endParaRPr>
          </a:p>
        </p:txBody>
      </p:sp>
    </p:spTree>
    <p:extLst>
      <p:ext uri="{BB962C8B-B14F-4D97-AF65-F5344CB8AC3E}">
        <p14:creationId xmlns:p14="http://schemas.microsoft.com/office/powerpoint/2010/main" val="3350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i="0" dirty="0">
                <a:solidFill>
                  <a:schemeClr val="tx1"/>
                </a:solidFill>
                <a:effectLst/>
                <a:latin typeface="Söhne"/>
              </a:rPr>
              <a:t>FPGA</a:t>
            </a:r>
            <a:r>
              <a:rPr lang="en-US" dirty="0">
                <a:latin typeface="Söhne"/>
              </a:rPr>
              <a:t> benefits</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8483260" cy="2699487"/>
          </a:xfrm>
        </p:spPr>
        <p:txBody>
          <a:bodyPr>
            <a:normAutofit fontScale="92500" lnSpcReduction="20000"/>
          </a:bodyPr>
          <a:lstStyle/>
          <a:p>
            <a:r>
              <a:rPr lang="en-US" dirty="0"/>
              <a:t>FPGAs have many IOBs, allowing parallel access to many channels. (Intel </a:t>
            </a:r>
            <a:r>
              <a:rPr lang="en-US" dirty="0" err="1"/>
              <a:t>stratix</a:t>
            </a:r>
            <a:r>
              <a:rPr lang="en-US" dirty="0"/>
              <a:t> 10 has up to 144 transceivers!)</a:t>
            </a:r>
          </a:p>
          <a:p>
            <a:r>
              <a:rPr lang="en-US" dirty="0"/>
              <a:t>Line rate data processing!</a:t>
            </a:r>
          </a:p>
          <a:p>
            <a:r>
              <a:rPr lang="en-US" dirty="0"/>
              <a:t>Power efficient!</a:t>
            </a:r>
          </a:p>
          <a:p>
            <a:r>
              <a:rPr lang="en-US" dirty="0"/>
              <a:t>Reconfigurable. Potential to fabricate designs to ASICs, increasing performance and energy efficiency!</a:t>
            </a:r>
          </a:p>
          <a:p>
            <a:r>
              <a:rPr lang="en-US" dirty="0"/>
              <a:t>C/C++ programmability support!</a:t>
            </a:r>
          </a:p>
          <a:p>
            <a:endParaRPr lang="en-US" dirty="0"/>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Slide Number Placeholder 7">
            <a:extLst>
              <a:ext uri="{FF2B5EF4-FFF2-40B4-BE49-F238E27FC236}">
                <a16:creationId xmlns:a16="http://schemas.microsoft.com/office/drawing/2014/main" id="{918E05B8-9E1A-1DD6-B987-CCBF9E3E009C}"/>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5</a:t>
            </a:fld>
            <a:endParaRPr lang="el-GR" dirty="0">
              <a:latin typeface="Constantia" pitchFamily="18" charset="0"/>
            </a:endParaRPr>
          </a:p>
        </p:txBody>
      </p:sp>
    </p:spTree>
    <p:extLst>
      <p:ext uri="{BB962C8B-B14F-4D97-AF65-F5344CB8AC3E}">
        <p14:creationId xmlns:p14="http://schemas.microsoft.com/office/powerpoint/2010/main" val="36356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83067-62A5-726B-BCE4-C5D18F38B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3C000-90D5-96E2-FDEC-086F1223B1A5}"/>
              </a:ext>
            </a:extLst>
          </p:cNvPr>
          <p:cNvSpPr>
            <a:spLocks noGrp="1"/>
          </p:cNvSpPr>
          <p:nvPr>
            <p:ph type="title"/>
          </p:nvPr>
        </p:nvSpPr>
        <p:spPr/>
        <p:txBody>
          <a:bodyPr/>
          <a:lstStyle/>
          <a:p>
            <a:r>
              <a:rPr lang="en-US" b="0" i="0" dirty="0">
                <a:solidFill>
                  <a:schemeClr val="tx1"/>
                </a:solidFill>
                <a:effectLst/>
                <a:latin typeface="Söhne"/>
              </a:rPr>
              <a:t>FPGA</a:t>
            </a:r>
            <a:r>
              <a:rPr lang="en-US" dirty="0">
                <a:latin typeface="Söhne"/>
              </a:rPr>
              <a:t> HLS Tools</a:t>
            </a:r>
            <a:endParaRPr lang="en-US" dirty="0"/>
          </a:p>
        </p:txBody>
      </p:sp>
      <p:sp>
        <p:nvSpPr>
          <p:cNvPr id="3" name="Content Placeholder 2">
            <a:extLst>
              <a:ext uri="{FF2B5EF4-FFF2-40B4-BE49-F238E27FC236}">
                <a16:creationId xmlns:a16="http://schemas.microsoft.com/office/drawing/2014/main" id="{4909081D-9C05-A91A-3D0B-72A24A09D3CD}"/>
              </a:ext>
            </a:extLst>
          </p:cNvPr>
          <p:cNvSpPr>
            <a:spLocks noGrp="1"/>
          </p:cNvSpPr>
          <p:nvPr>
            <p:ph sz="half" idx="1"/>
          </p:nvPr>
        </p:nvSpPr>
        <p:spPr>
          <a:xfrm>
            <a:off x="330371" y="1794855"/>
            <a:ext cx="5249741" cy="2979335"/>
          </a:xfrm>
        </p:spPr>
        <p:txBody>
          <a:bodyPr>
            <a:normAutofit fontScale="70000" lnSpcReduction="20000"/>
          </a:bodyPr>
          <a:lstStyle/>
          <a:p>
            <a:pPr algn="just"/>
            <a:r>
              <a:rPr lang="en-US" dirty="0"/>
              <a:t>Hardware description languages have a steep learning curve (VHDL, </a:t>
            </a:r>
            <a:r>
              <a:rPr lang="en-US" dirty="0" err="1"/>
              <a:t>verilog</a:t>
            </a:r>
            <a:r>
              <a:rPr lang="en-US" dirty="0"/>
              <a:t>).</a:t>
            </a:r>
          </a:p>
          <a:p>
            <a:pPr algn="just"/>
            <a:r>
              <a:rPr lang="en-US" dirty="0"/>
              <a:t>Implementing a single multiply and accumulate operation needs more than 20 lines!</a:t>
            </a:r>
          </a:p>
          <a:p>
            <a:pPr algn="just"/>
            <a:r>
              <a:rPr lang="en-US" dirty="0"/>
              <a:t>High level synthesis tools can help reduce this number to less than 5 lines.  (of C/C++ code).</a:t>
            </a:r>
          </a:p>
          <a:p>
            <a:pPr algn="just"/>
            <a:r>
              <a:rPr lang="en-US" dirty="0"/>
              <a:t>Less than 23 lines of C/C++ lines of code needed to make a matrix multiplication operation!</a:t>
            </a:r>
          </a:p>
        </p:txBody>
      </p:sp>
      <p:pic>
        <p:nvPicPr>
          <p:cNvPr id="6" name="Graphic 5" descr="Learning">
            <a:extLst>
              <a:ext uri="{FF2B5EF4-FFF2-40B4-BE49-F238E27FC236}">
                <a16:creationId xmlns:a16="http://schemas.microsoft.com/office/drawing/2014/main" id="{13443D93-EC11-EEEA-1968-75480F3154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Slide Number Placeholder 7">
            <a:extLst>
              <a:ext uri="{FF2B5EF4-FFF2-40B4-BE49-F238E27FC236}">
                <a16:creationId xmlns:a16="http://schemas.microsoft.com/office/drawing/2014/main" id="{E0E07FB7-64F2-04F9-376A-F8BD5559A2AD}"/>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6</a:t>
            </a:fld>
            <a:endParaRPr lang="el-GR" dirty="0">
              <a:latin typeface="Constantia" pitchFamily="18" charset="0"/>
            </a:endParaRPr>
          </a:p>
        </p:txBody>
      </p:sp>
      <p:pic>
        <p:nvPicPr>
          <p:cNvPr id="7" name="Picture 6">
            <a:extLst>
              <a:ext uri="{FF2B5EF4-FFF2-40B4-BE49-F238E27FC236}">
                <a16:creationId xmlns:a16="http://schemas.microsoft.com/office/drawing/2014/main" id="{DD7DE4B5-992C-AFDC-AAE3-F5D1D04CA61D}"/>
              </a:ext>
            </a:extLst>
          </p:cNvPr>
          <p:cNvPicPr>
            <a:picLocks noChangeAspect="1"/>
          </p:cNvPicPr>
          <p:nvPr/>
        </p:nvPicPr>
        <p:blipFill>
          <a:blip r:embed="rId5"/>
          <a:stretch>
            <a:fillRect/>
          </a:stretch>
        </p:blipFill>
        <p:spPr>
          <a:xfrm>
            <a:off x="5606341" y="1923678"/>
            <a:ext cx="3484625" cy="2289063"/>
          </a:xfrm>
          <a:prstGeom prst="rect">
            <a:avLst/>
          </a:prstGeom>
        </p:spPr>
      </p:pic>
      <p:sp>
        <p:nvSpPr>
          <p:cNvPr id="5" name="TextBox 4">
            <a:extLst>
              <a:ext uri="{FF2B5EF4-FFF2-40B4-BE49-F238E27FC236}">
                <a16:creationId xmlns:a16="http://schemas.microsoft.com/office/drawing/2014/main" id="{FFE1177F-1080-107A-B380-A7D232F64B15}"/>
              </a:ext>
            </a:extLst>
          </p:cNvPr>
          <p:cNvSpPr txBox="1"/>
          <p:nvPr/>
        </p:nvSpPr>
        <p:spPr>
          <a:xfrm>
            <a:off x="0" y="4812173"/>
            <a:ext cx="8947286" cy="338554"/>
          </a:xfrm>
          <a:prstGeom prst="rect">
            <a:avLst/>
          </a:prstGeom>
          <a:noFill/>
        </p:spPr>
        <p:txBody>
          <a:bodyPr wrap="square" rtlCol="0">
            <a:spAutoFit/>
          </a:bodyPr>
          <a:lstStyle/>
          <a:p>
            <a:r>
              <a:rPr lang="en-GB" sz="1600" dirty="0"/>
              <a:t>*</a:t>
            </a:r>
            <a:r>
              <a:rPr lang="en-GB" sz="800" dirty="0"/>
              <a:t>https://www.youtube.com/watch?v=FDt_qxCmOkc</a:t>
            </a:r>
          </a:p>
        </p:txBody>
      </p:sp>
      <p:sp>
        <p:nvSpPr>
          <p:cNvPr id="8" name="TextBox 7">
            <a:extLst>
              <a:ext uri="{FF2B5EF4-FFF2-40B4-BE49-F238E27FC236}">
                <a16:creationId xmlns:a16="http://schemas.microsoft.com/office/drawing/2014/main" id="{A455057E-8D07-B1B5-6418-C91D3FF4C8C9}"/>
              </a:ext>
            </a:extLst>
          </p:cNvPr>
          <p:cNvSpPr txBox="1"/>
          <p:nvPr/>
        </p:nvSpPr>
        <p:spPr>
          <a:xfrm>
            <a:off x="8695258" y="1539971"/>
            <a:ext cx="504056" cy="584775"/>
          </a:xfrm>
          <a:prstGeom prst="rect">
            <a:avLst/>
          </a:prstGeom>
          <a:noFill/>
        </p:spPr>
        <p:txBody>
          <a:bodyPr wrap="square" rtlCol="0">
            <a:spAutoFit/>
          </a:bodyPr>
          <a:lstStyle/>
          <a:p>
            <a:r>
              <a:rPr lang="en-US" sz="3200" dirty="0"/>
              <a:t>*</a:t>
            </a:r>
            <a:endParaRPr lang="en-GB" dirty="0"/>
          </a:p>
        </p:txBody>
      </p:sp>
    </p:spTree>
    <p:extLst>
      <p:ext uri="{BB962C8B-B14F-4D97-AF65-F5344CB8AC3E}">
        <p14:creationId xmlns:p14="http://schemas.microsoft.com/office/powerpoint/2010/main" val="345693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079E-AE9C-7BE5-57DF-FEEA8E8BC6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245D3-9BD2-90B4-0816-426104665E44}"/>
              </a:ext>
            </a:extLst>
          </p:cNvPr>
          <p:cNvSpPr>
            <a:spLocks noGrp="1"/>
          </p:cNvSpPr>
          <p:nvPr>
            <p:ph sz="half" idx="1"/>
          </p:nvPr>
        </p:nvSpPr>
        <p:spPr>
          <a:xfrm>
            <a:off x="330370" y="1752655"/>
            <a:ext cx="8356429" cy="2699487"/>
          </a:xfrm>
        </p:spPr>
        <p:txBody>
          <a:bodyPr>
            <a:normAutofit lnSpcReduction="10000"/>
          </a:bodyPr>
          <a:lstStyle/>
          <a:p>
            <a:pPr algn="just"/>
            <a:r>
              <a:rPr lang="en-US" dirty="0">
                <a:latin typeface="Söhne"/>
              </a:rPr>
              <a:t>Datacenter vendors load as much data as possible to the DRAMs to minimize latency.</a:t>
            </a:r>
          </a:p>
          <a:p>
            <a:pPr algn="just"/>
            <a:r>
              <a:rPr lang="en-US" dirty="0">
                <a:latin typeface="Söhne"/>
              </a:rPr>
              <a:t>Solutions </a:t>
            </a:r>
            <a:r>
              <a:rPr lang="en-US" dirty="0">
                <a:solidFill>
                  <a:schemeClr val="tx1"/>
                </a:solidFill>
                <a:latin typeface="Söhne"/>
              </a:rPr>
              <a:t>such as loading all the data to  DRAMs </a:t>
            </a:r>
            <a:r>
              <a:rPr lang="en-US" dirty="0">
                <a:latin typeface="Söhne"/>
              </a:rPr>
              <a:t>exacerbates</a:t>
            </a:r>
            <a:r>
              <a:rPr lang="en-US" dirty="0">
                <a:solidFill>
                  <a:schemeClr val="tx1"/>
                </a:solidFill>
                <a:latin typeface="Söhne"/>
              </a:rPr>
              <a:t> data movement…</a:t>
            </a:r>
          </a:p>
          <a:p>
            <a:pPr algn="just"/>
            <a:r>
              <a:rPr lang="en-US" dirty="0">
                <a:latin typeface="Söhne"/>
              </a:rPr>
              <a:t>Remember, DRAM capacity is relatively expensive in cost and power.</a:t>
            </a:r>
          </a:p>
        </p:txBody>
      </p:sp>
      <p:pic>
        <p:nvPicPr>
          <p:cNvPr id="6" name="Graphic 5" descr="Learning">
            <a:extLst>
              <a:ext uri="{FF2B5EF4-FFF2-40B4-BE49-F238E27FC236}">
                <a16:creationId xmlns:a16="http://schemas.microsoft.com/office/drawing/2014/main" id="{91C46684-1C06-ECFB-C70E-9E07709DC7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9" name="Title 1">
            <a:extLst>
              <a:ext uri="{FF2B5EF4-FFF2-40B4-BE49-F238E27FC236}">
                <a16:creationId xmlns:a16="http://schemas.microsoft.com/office/drawing/2014/main" id="{C66F13B7-10DA-A969-6F3E-A2490E29E39E}"/>
              </a:ext>
            </a:extLst>
          </p:cNvPr>
          <p:cNvSpPr>
            <a:spLocks noGrp="1"/>
          </p:cNvSpPr>
          <p:nvPr>
            <p:ph type="title"/>
          </p:nvPr>
        </p:nvSpPr>
        <p:spPr>
          <a:xfrm>
            <a:off x="457200" y="205979"/>
            <a:ext cx="8229600" cy="857250"/>
          </a:xfrm>
        </p:spPr>
        <p:txBody>
          <a:bodyPr>
            <a:normAutofit/>
          </a:bodyPr>
          <a:lstStyle/>
          <a:p>
            <a:r>
              <a:rPr lang="en-US" dirty="0"/>
              <a:t>Datacenter DRAMs</a:t>
            </a:r>
          </a:p>
        </p:txBody>
      </p:sp>
      <p:sp>
        <p:nvSpPr>
          <p:cNvPr id="2" name="Slide Number Placeholder 7">
            <a:extLst>
              <a:ext uri="{FF2B5EF4-FFF2-40B4-BE49-F238E27FC236}">
                <a16:creationId xmlns:a16="http://schemas.microsoft.com/office/drawing/2014/main" id="{96E1364A-172B-D2E2-F48A-4BA0472401F6}"/>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7</a:t>
            </a:fld>
            <a:endParaRPr lang="el-GR" dirty="0">
              <a:latin typeface="Constantia" pitchFamily="18" charset="0"/>
            </a:endParaRPr>
          </a:p>
        </p:txBody>
      </p:sp>
    </p:spTree>
    <p:extLst>
      <p:ext uri="{BB962C8B-B14F-4D97-AF65-F5344CB8AC3E}">
        <p14:creationId xmlns:p14="http://schemas.microsoft.com/office/powerpoint/2010/main" val="410881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B4F5B-7FEB-4D25-FFB8-0D2918E57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2FD19-AD6A-3C26-14F5-DD92271542C7}"/>
              </a:ext>
            </a:extLst>
          </p:cNvPr>
          <p:cNvSpPr>
            <a:spLocks noGrp="1"/>
          </p:cNvSpPr>
          <p:nvPr>
            <p:ph type="title"/>
          </p:nvPr>
        </p:nvSpPr>
        <p:spPr/>
        <p:txBody>
          <a:bodyPr>
            <a:normAutofit/>
          </a:bodyPr>
          <a:lstStyle/>
          <a:p>
            <a:r>
              <a:rPr lang="en-US" dirty="0"/>
              <a:t>Datacenter configurations</a:t>
            </a:r>
          </a:p>
        </p:txBody>
      </p:sp>
      <p:pic>
        <p:nvPicPr>
          <p:cNvPr id="6" name="Graphic 5" descr="Learning">
            <a:extLst>
              <a:ext uri="{FF2B5EF4-FFF2-40B4-BE49-F238E27FC236}">
                <a16:creationId xmlns:a16="http://schemas.microsoft.com/office/drawing/2014/main" id="{9E58045C-1893-F9D0-B8B3-F3731CD51C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TextBox 3">
            <a:extLst>
              <a:ext uri="{FF2B5EF4-FFF2-40B4-BE49-F238E27FC236}">
                <a16:creationId xmlns:a16="http://schemas.microsoft.com/office/drawing/2014/main" id="{EC2FFB4C-F2CC-4197-E54E-8C05928FFE63}"/>
              </a:ext>
            </a:extLst>
          </p:cNvPr>
          <p:cNvSpPr txBox="1"/>
          <p:nvPr/>
        </p:nvSpPr>
        <p:spPr>
          <a:xfrm>
            <a:off x="0" y="4812173"/>
            <a:ext cx="8947286" cy="338554"/>
          </a:xfrm>
          <a:prstGeom prst="rect">
            <a:avLst/>
          </a:prstGeom>
          <a:noFill/>
        </p:spPr>
        <p:txBody>
          <a:bodyPr wrap="square" rtlCol="0">
            <a:spAutoFit/>
          </a:bodyPr>
          <a:lstStyle/>
          <a:p>
            <a:r>
              <a:rPr lang="en-GB" sz="1600" dirty="0"/>
              <a:t>*</a:t>
            </a:r>
            <a:r>
              <a:rPr lang="en-GB" sz="800" dirty="0"/>
              <a:t>https://www.diva-portal.org/smash/get/diva2:1292615/FULLTEXT01.pdf</a:t>
            </a:r>
          </a:p>
        </p:txBody>
      </p:sp>
      <p:pic>
        <p:nvPicPr>
          <p:cNvPr id="9" name="Content Placeholder 8">
            <a:extLst>
              <a:ext uri="{FF2B5EF4-FFF2-40B4-BE49-F238E27FC236}">
                <a16:creationId xmlns:a16="http://schemas.microsoft.com/office/drawing/2014/main" id="{D6DADC8A-E629-6BF5-EFBC-BF4BD241422C}"/>
              </a:ext>
            </a:extLst>
          </p:cNvPr>
          <p:cNvPicPr>
            <a:picLocks noGrp="1" noChangeAspect="1"/>
          </p:cNvPicPr>
          <p:nvPr>
            <p:ph sz="half" idx="1"/>
          </p:nvPr>
        </p:nvPicPr>
        <p:blipFill rotWithShape="1">
          <a:blip r:embed="rId5"/>
          <a:srcRect l="-227" t="194" r="691" b="-194"/>
          <a:stretch/>
        </p:blipFill>
        <p:spPr>
          <a:xfrm>
            <a:off x="4473643" y="1794855"/>
            <a:ext cx="4546849" cy="2580905"/>
          </a:xfrm>
        </p:spPr>
      </p:pic>
      <p:sp>
        <p:nvSpPr>
          <p:cNvPr id="10" name="Content Placeholder 2">
            <a:extLst>
              <a:ext uri="{FF2B5EF4-FFF2-40B4-BE49-F238E27FC236}">
                <a16:creationId xmlns:a16="http://schemas.microsoft.com/office/drawing/2014/main" id="{92E17272-01E2-AA03-5529-3E4852E49E59}"/>
              </a:ext>
            </a:extLst>
          </p:cNvPr>
          <p:cNvSpPr txBox="1">
            <a:spLocks/>
          </p:cNvSpPr>
          <p:nvPr/>
        </p:nvSpPr>
        <p:spPr>
          <a:xfrm>
            <a:off x="330371" y="1794855"/>
            <a:ext cx="4199494" cy="265728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r>
              <a:rPr lang="en-US" dirty="0">
                <a:latin typeface="Söhne"/>
              </a:rPr>
              <a:t>Datacenters may employ strategies such as compute and storage disaggregation.</a:t>
            </a:r>
          </a:p>
          <a:p>
            <a:pPr algn="just"/>
            <a:r>
              <a:rPr lang="en-US" dirty="0">
                <a:latin typeface="Söhne"/>
              </a:rPr>
              <a:t>Cost-efficient scalability. (</a:t>
            </a:r>
            <a:r>
              <a:rPr lang="en-US" dirty="0" err="1">
                <a:latin typeface="Söhne"/>
              </a:rPr>
              <a:t>i.e</a:t>
            </a:r>
            <a:r>
              <a:rPr lang="en-US" dirty="0">
                <a:latin typeface="Söhne"/>
              </a:rPr>
              <a:t> we may need more storage nodes than compute nodes)</a:t>
            </a:r>
          </a:p>
          <a:p>
            <a:pPr algn="just"/>
            <a:r>
              <a:rPr lang="en-US" dirty="0">
                <a:latin typeface="Söhne"/>
              </a:rPr>
              <a:t>Potential bottleneck is the network  – too much data to move.</a:t>
            </a:r>
          </a:p>
          <a:p>
            <a:pPr algn="just"/>
            <a:r>
              <a:rPr lang="en-US" dirty="0">
                <a:latin typeface="Söhne"/>
              </a:rPr>
              <a:t>Smart data movement is required!</a:t>
            </a:r>
          </a:p>
        </p:txBody>
      </p:sp>
      <p:sp>
        <p:nvSpPr>
          <p:cNvPr id="3" name="Slide Number Placeholder 7">
            <a:extLst>
              <a:ext uri="{FF2B5EF4-FFF2-40B4-BE49-F238E27FC236}">
                <a16:creationId xmlns:a16="http://schemas.microsoft.com/office/drawing/2014/main" id="{221A7892-9742-14DD-9852-2872C2A3C387}"/>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8</a:t>
            </a:fld>
            <a:endParaRPr lang="el-GR" dirty="0">
              <a:latin typeface="Constantia" pitchFamily="18" charset="0"/>
            </a:endParaRPr>
          </a:p>
        </p:txBody>
      </p:sp>
      <p:sp>
        <p:nvSpPr>
          <p:cNvPr id="5" name="TextBox 4">
            <a:extLst>
              <a:ext uri="{FF2B5EF4-FFF2-40B4-BE49-F238E27FC236}">
                <a16:creationId xmlns:a16="http://schemas.microsoft.com/office/drawing/2014/main" id="{579721C4-3D3D-1804-4DBC-D72E03D4AAC0}"/>
              </a:ext>
            </a:extLst>
          </p:cNvPr>
          <p:cNvSpPr txBox="1"/>
          <p:nvPr/>
        </p:nvSpPr>
        <p:spPr>
          <a:xfrm>
            <a:off x="8695258" y="1539971"/>
            <a:ext cx="504056" cy="584775"/>
          </a:xfrm>
          <a:prstGeom prst="rect">
            <a:avLst/>
          </a:prstGeom>
          <a:noFill/>
        </p:spPr>
        <p:txBody>
          <a:bodyPr wrap="square" rtlCol="0">
            <a:spAutoFit/>
          </a:bodyPr>
          <a:lstStyle/>
          <a:p>
            <a:r>
              <a:rPr lang="en-US" sz="3200" dirty="0"/>
              <a:t>*</a:t>
            </a:r>
            <a:endParaRPr lang="en-GB" dirty="0"/>
          </a:p>
        </p:txBody>
      </p:sp>
    </p:spTree>
    <p:extLst>
      <p:ext uri="{BB962C8B-B14F-4D97-AF65-F5344CB8AC3E}">
        <p14:creationId xmlns:p14="http://schemas.microsoft.com/office/powerpoint/2010/main" val="22307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21064-2BF2-BEC4-5320-29E75D87C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36AD5-74EE-9AA9-3D4E-FDD27B11B372}"/>
              </a:ext>
            </a:extLst>
          </p:cNvPr>
          <p:cNvSpPr>
            <a:spLocks noGrp="1"/>
          </p:cNvSpPr>
          <p:nvPr>
            <p:ph type="title"/>
          </p:nvPr>
        </p:nvSpPr>
        <p:spPr/>
        <p:txBody>
          <a:bodyPr/>
          <a:lstStyle/>
          <a:p>
            <a:r>
              <a:rPr lang="en-US" b="0" i="0">
                <a:solidFill>
                  <a:schemeClr val="tx1"/>
                </a:solidFill>
                <a:effectLst/>
                <a:latin typeface="Söhne"/>
              </a:rPr>
              <a:t>Farview</a:t>
            </a:r>
            <a:endParaRPr lang="en-US" dirty="0"/>
          </a:p>
        </p:txBody>
      </p:sp>
      <p:sp>
        <p:nvSpPr>
          <p:cNvPr id="3" name="Content Placeholder 2">
            <a:extLst>
              <a:ext uri="{FF2B5EF4-FFF2-40B4-BE49-F238E27FC236}">
                <a16:creationId xmlns:a16="http://schemas.microsoft.com/office/drawing/2014/main" id="{F08E92DC-BBE4-DAC8-AA6D-2492649C3CE1}"/>
              </a:ext>
            </a:extLst>
          </p:cNvPr>
          <p:cNvSpPr>
            <a:spLocks noGrp="1"/>
          </p:cNvSpPr>
          <p:nvPr>
            <p:ph sz="half" idx="1"/>
          </p:nvPr>
        </p:nvSpPr>
        <p:spPr>
          <a:xfrm>
            <a:off x="330371" y="1752655"/>
            <a:ext cx="4833904" cy="2699487"/>
          </a:xfrm>
        </p:spPr>
        <p:txBody>
          <a:bodyPr>
            <a:normAutofit fontScale="85000" lnSpcReduction="10000"/>
          </a:bodyPr>
          <a:lstStyle/>
          <a:p>
            <a:r>
              <a:rPr lang="en-US" dirty="0"/>
              <a:t>Targets to reduce network traffic in datacenters with compute and storage disaggregation.</a:t>
            </a:r>
          </a:p>
          <a:p>
            <a:r>
              <a:rPr lang="en-US" dirty="0"/>
              <a:t>Partially disaggregate memory from memory nodes.</a:t>
            </a:r>
          </a:p>
          <a:p>
            <a:r>
              <a:rPr lang="en-US" dirty="0"/>
              <a:t>Manage each memory pool using an FPGA.</a:t>
            </a:r>
          </a:p>
        </p:txBody>
      </p:sp>
      <p:pic>
        <p:nvPicPr>
          <p:cNvPr id="6" name="Graphic 5" descr="Learning">
            <a:extLst>
              <a:ext uri="{FF2B5EF4-FFF2-40B4-BE49-F238E27FC236}">
                <a16:creationId xmlns:a16="http://schemas.microsoft.com/office/drawing/2014/main" id="{601CFACB-A10E-DF2E-1E28-FBF1C9316F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Slide Number Placeholder 7">
            <a:extLst>
              <a:ext uri="{FF2B5EF4-FFF2-40B4-BE49-F238E27FC236}">
                <a16:creationId xmlns:a16="http://schemas.microsoft.com/office/drawing/2014/main" id="{3BD70922-5A3E-E99C-0402-4387385998F2}"/>
              </a:ext>
            </a:extLst>
          </p:cNvPr>
          <p:cNvSpPr>
            <a:spLocks noGrp="1"/>
          </p:cNvSpPr>
          <p:nvPr>
            <p:ph type="sldNum" sz="quarter" idx="12"/>
          </p:nvPr>
        </p:nvSpPr>
        <p:spPr>
          <a:xfrm>
            <a:off x="6553200" y="4767263"/>
            <a:ext cx="2133600" cy="273844"/>
          </a:xfrm>
        </p:spPr>
        <p:txBody>
          <a:bodyPr/>
          <a:lstStyle/>
          <a:p>
            <a:fld id="{D3F1D1C4-C2D9-4231-9FB2-B2D9D97AA41D}" type="slidenum">
              <a:rPr lang="el-GR" smtClean="0">
                <a:latin typeface="Constantia" pitchFamily="18" charset="0"/>
              </a:rPr>
              <a:pPr/>
              <a:t>9</a:t>
            </a:fld>
            <a:endParaRPr lang="el-GR" dirty="0">
              <a:latin typeface="Constantia" pitchFamily="18" charset="0"/>
            </a:endParaRPr>
          </a:p>
        </p:txBody>
      </p:sp>
      <p:pic>
        <p:nvPicPr>
          <p:cNvPr id="11" name="Picture 10">
            <a:extLst>
              <a:ext uri="{FF2B5EF4-FFF2-40B4-BE49-F238E27FC236}">
                <a16:creationId xmlns:a16="http://schemas.microsoft.com/office/drawing/2014/main" id="{575483FB-96D4-D180-8AB9-5E54429FD8A0}"/>
              </a:ext>
            </a:extLst>
          </p:cNvPr>
          <p:cNvPicPr>
            <a:picLocks noChangeAspect="1"/>
          </p:cNvPicPr>
          <p:nvPr/>
        </p:nvPicPr>
        <p:blipFill>
          <a:blip r:embed="rId5"/>
          <a:stretch>
            <a:fillRect/>
          </a:stretch>
        </p:blipFill>
        <p:spPr>
          <a:xfrm>
            <a:off x="4922241" y="1851670"/>
            <a:ext cx="4221759" cy="2160240"/>
          </a:xfrm>
          <a:prstGeom prst="rect">
            <a:avLst/>
          </a:prstGeom>
        </p:spPr>
      </p:pic>
    </p:spTree>
    <p:extLst>
      <p:ext uri="{BB962C8B-B14F-4D97-AF65-F5344CB8AC3E}">
        <p14:creationId xmlns:p14="http://schemas.microsoft.com/office/powerpoint/2010/main" val="35115276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5950</TotalTime>
  <Words>1652</Words>
  <Application>Microsoft Office PowerPoint</Application>
  <PresentationFormat>On-screen Show (16:9)</PresentationFormat>
  <Paragraphs>225</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Constantia</vt:lpstr>
      <vt:lpstr>Helvetica Neue</vt:lpstr>
      <vt:lpstr>Lucida Grande</vt:lpstr>
      <vt:lpstr>Söhne</vt:lpstr>
      <vt:lpstr>Θέμα του Office</vt:lpstr>
      <vt:lpstr>Data Processing with FPGAs on Modern Architectures </vt:lpstr>
      <vt:lpstr>Introduction</vt:lpstr>
      <vt:lpstr>Contents</vt:lpstr>
      <vt:lpstr>FPGA architecture</vt:lpstr>
      <vt:lpstr>FPGA benefits</vt:lpstr>
      <vt:lpstr>FPGA HLS Tools</vt:lpstr>
      <vt:lpstr>Datacenter DRAMs</vt:lpstr>
      <vt:lpstr>Datacenter configurations</vt:lpstr>
      <vt:lpstr>Farview</vt:lpstr>
      <vt:lpstr>Farview</vt:lpstr>
      <vt:lpstr>ANNS</vt:lpstr>
      <vt:lpstr>Vectie</vt:lpstr>
      <vt:lpstr>Recommendation Systems</vt:lpstr>
      <vt:lpstr>Microrec</vt:lpstr>
      <vt:lpstr>ACCL</vt:lpstr>
      <vt:lpstr>Cluster with FPGAs</vt:lpstr>
      <vt:lpstr>Conclusion</vt:lpstr>
      <vt:lpstr>Thank you! </vt:lpstr>
      <vt:lpstr>EXTRA SLIDES</vt:lpstr>
      <vt:lpstr>FPGA Blocks</vt:lpstr>
      <vt:lpstr>Why NOT GPUs?</vt:lpstr>
      <vt:lpstr>PowerPoint Presentation</vt:lpstr>
    </vt:vector>
  </TitlesOfParts>
  <Manager>Advanced Topics in Databases</Manager>
  <Company>Dept. of Computer Science, University of Cyprus</Company>
  <LinksUpToDate>false</LinksUpToDate>
  <SharedDoc>false</SharedDoc>
  <HyperlinkBase>https://www2.cs.ucy.ac.cy/~dzeina/courses/epl646/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to Look Forward</dc:title>
  <dc:subject/>
  <dc:creator>Maria Maslioukova</dc:creator>
  <cp:keywords/>
  <dc:description/>
  <cp:lastModifiedBy>Markos Othonos</cp:lastModifiedBy>
  <cp:revision>771</cp:revision>
  <dcterms:created xsi:type="dcterms:W3CDTF">2017-11-21T13:30:34Z</dcterms:created>
  <dcterms:modified xsi:type="dcterms:W3CDTF">2024-03-15T08:05:46Z</dcterms:modified>
  <cp:category>Student Presentations</cp:category>
</cp:coreProperties>
</file>